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 Mono"/>
      <p:regular r:id="rId30"/>
      <p:bold r:id="rId31"/>
      <p:italic r:id="rId32"/>
      <p:boldItalic r:id="rId33"/>
    </p:embeddedFont>
    <p:embeddedFont>
      <p:font typeface="Cambria Math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ono-bold.fntdata"/><Relationship Id="rId30" Type="http://schemas.openxmlformats.org/officeDocument/2006/relationships/font" Target="fonts/RobotoMono-regular.fntdata"/><Relationship Id="rId11" Type="http://schemas.openxmlformats.org/officeDocument/2006/relationships/slide" Target="slides/slide5.xml"/><Relationship Id="rId33" Type="http://schemas.openxmlformats.org/officeDocument/2006/relationships/font" Target="fonts/RobotoMon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Mon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CambriaMath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edae83b2a_1_9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it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2eedae83b2a_1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Google Shape;149;g2eedae83b2a_1_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57b5236f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57b5236f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f8242d285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f8242d285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f8242d285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f8242d285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fbf696dc7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fbf696dc7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f80547dd6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f80547dd6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fb8d2774c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fb8d2774c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f80547dd6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f80547dd6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f82869500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f82869500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f82dc1473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f82dc1473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fbc046ec2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fbc046ec2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fb9ea5ed7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fb9ea5ed7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8242d285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8242d285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fadad4ef7c_3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fadad4ef7c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facbac137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facbac137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f8242d285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f8242d285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f3b0facc51_0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f3b0facc51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fb8d2774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fb8d2774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DESCRIZIONE IMMAGINE: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A)</a:t>
            </a:r>
            <a:r>
              <a:rPr lang="it">
                <a:solidFill>
                  <a:schemeClr val="dk1"/>
                </a:solidFill>
              </a:rPr>
              <a:t>: Prima dell'impulso, il momento magnetico (freccia rossa) è allineato lungo l'asse verticale (campo magnetico principale).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B)</a:t>
            </a:r>
            <a:r>
              <a:rPr lang="it">
                <a:solidFill>
                  <a:schemeClr val="dk1"/>
                </a:solidFill>
              </a:rPr>
              <a:t>: Un impulso di </a:t>
            </a:r>
            <a:r>
              <a:rPr b="1" lang="it">
                <a:solidFill>
                  <a:schemeClr val="dk1"/>
                </a:solidFill>
              </a:rPr>
              <a:t>90°</a:t>
            </a:r>
            <a:r>
              <a:rPr lang="it">
                <a:solidFill>
                  <a:schemeClr val="dk1"/>
                </a:solidFill>
              </a:rPr>
              <a:t> sposta il momento magnetico nel piano orizzontale (x-y).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C-D)</a:t>
            </a:r>
            <a:r>
              <a:rPr lang="it">
                <a:solidFill>
                  <a:schemeClr val="dk1"/>
                </a:solidFill>
              </a:rPr>
              <a:t>: A causa delle disomogeneità del campo magnetico, alcuni spin si disallineano, creando il </a:t>
            </a:r>
            <a:r>
              <a:rPr b="1" lang="it">
                <a:solidFill>
                  <a:schemeClr val="dk1"/>
                </a:solidFill>
              </a:rPr>
              <a:t>decadimento del segnale</a:t>
            </a:r>
            <a:r>
              <a:rPr lang="it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E)</a:t>
            </a:r>
            <a:r>
              <a:rPr lang="it">
                <a:solidFill>
                  <a:schemeClr val="dk1"/>
                </a:solidFill>
              </a:rPr>
              <a:t>: Un impulso di </a:t>
            </a:r>
            <a:r>
              <a:rPr b="1" lang="it">
                <a:solidFill>
                  <a:schemeClr val="dk1"/>
                </a:solidFill>
              </a:rPr>
              <a:t>180°</a:t>
            </a:r>
            <a:r>
              <a:rPr lang="it">
                <a:solidFill>
                  <a:schemeClr val="dk1"/>
                </a:solidFill>
              </a:rPr>
              <a:t> inverte gli spin, iniziando il rifasamento.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F)</a:t>
            </a:r>
            <a:r>
              <a:rPr lang="it">
                <a:solidFill>
                  <a:schemeClr val="dk1"/>
                </a:solidFill>
              </a:rPr>
              <a:t>: Gli spin si rifocalizzano, creando l'</a:t>
            </a:r>
            <a:r>
              <a:rPr b="1" lang="it">
                <a:solidFill>
                  <a:schemeClr val="dk1"/>
                </a:solidFill>
              </a:rPr>
              <a:t>eco di spin</a:t>
            </a:r>
            <a:r>
              <a:rPr lang="it">
                <a:solidFill>
                  <a:schemeClr val="dk1"/>
                </a:solidFill>
              </a:rPr>
              <a:t>, misurato per ottenere il segnale.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f82dc1473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f82dc1473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f598c363f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f598c363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f460c6703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f460c6703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8242d285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8242d285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82dc147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82dc147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2" name="Google Shape;62;p14"/>
          <p:cNvSpPr txBox="1"/>
          <p:nvPr>
            <p:ph idx="10" type="dt"/>
          </p:nvPr>
        </p:nvSpPr>
        <p:spPr>
          <a:xfrm>
            <a:off x="4343400" y="46101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1219200" y="46101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6553200" y="46101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Pagina </a:t>
            </a: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1116013" y="307181"/>
            <a:ext cx="7559675" cy="378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1116013" y="1314450"/>
            <a:ext cx="7559675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0" type="dt"/>
          </p:nvPr>
        </p:nvSpPr>
        <p:spPr>
          <a:xfrm>
            <a:off x="4343400" y="46101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1" type="ftr"/>
          </p:nvPr>
        </p:nvSpPr>
        <p:spPr>
          <a:xfrm>
            <a:off x="1219200" y="46101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6553200" y="46101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Pagina </a:t>
            </a: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630238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630238" y="1260872"/>
            <a:ext cx="3868737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630238" y="1878806"/>
            <a:ext cx="3868737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body"/>
          </p:nvPr>
        </p:nvSpPr>
        <p:spPr>
          <a:xfrm>
            <a:off x="4629150" y="1260872"/>
            <a:ext cx="3887788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6" name="Google Shape;76;p16"/>
          <p:cNvSpPr txBox="1"/>
          <p:nvPr>
            <p:ph idx="4" type="body"/>
          </p:nvPr>
        </p:nvSpPr>
        <p:spPr>
          <a:xfrm>
            <a:off x="4629150" y="1878806"/>
            <a:ext cx="3887788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4343400" y="46101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1" type="ftr"/>
          </p:nvPr>
        </p:nvSpPr>
        <p:spPr>
          <a:xfrm>
            <a:off x="1219200" y="46101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6553200" y="46101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Pagina </a:t>
            </a: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3" name="Google Shape;83;p17"/>
          <p:cNvSpPr txBox="1"/>
          <p:nvPr>
            <p:ph idx="10" type="dt"/>
          </p:nvPr>
        </p:nvSpPr>
        <p:spPr>
          <a:xfrm>
            <a:off x="4343400" y="46101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1" type="ftr"/>
          </p:nvPr>
        </p:nvSpPr>
        <p:spPr>
          <a:xfrm>
            <a:off x="1219200" y="46101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6553200" y="46101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Pagina </a:t>
            </a: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1116013" y="307181"/>
            <a:ext cx="7559675" cy="378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1116013" y="1314450"/>
            <a:ext cx="3703637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2" type="body"/>
          </p:nvPr>
        </p:nvSpPr>
        <p:spPr>
          <a:xfrm>
            <a:off x="4972050" y="1314450"/>
            <a:ext cx="3703638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0" type="dt"/>
          </p:nvPr>
        </p:nvSpPr>
        <p:spPr>
          <a:xfrm>
            <a:off x="4343400" y="46101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1" type="ftr"/>
          </p:nvPr>
        </p:nvSpPr>
        <p:spPr>
          <a:xfrm>
            <a:off x="1219200" y="46101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6553200" y="46101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Pagina </a:t>
            </a: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1116013" y="307181"/>
            <a:ext cx="7559675" cy="378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0" type="dt"/>
          </p:nvPr>
        </p:nvSpPr>
        <p:spPr>
          <a:xfrm>
            <a:off x="4343400" y="46101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1" type="ftr"/>
          </p:nvPr>
        </p:nvSpPr>
        <p:spPr>
          <a:xfrm>
            <a:off x="1219200" y="46101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6553200" y="46101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Pagina </a:t>
            </a: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a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idx="10" type="dt"/>
          </p:nvPr>
        </p:nvSpPr>
        <p:spPr>
          <a:xfrm>
            <a:off x="4343400" y="46101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1" type="ftr"/>
          </p:nvPr>
        </p:nvSpPr>
        <p:spPr>
          <a:xfrm>
            <a:off x="1219200" y="46101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6553200" y="46101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Pagina </a:t>
            </a: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887788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5" name="Google Shape;105;p21"/>
          <p:cNvSpPr txBox="1"/>
          <p:nvPr>
            <p:ph idx="2" type="body"/>
          </p:nvPr>
        </p:nvSpPr>
        <p:spPr>
          <a:xfrm>
            <a:off x="630238" y="1543050"/>
            <a:ext cx="2949575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6" name="Google Shape;106;p21"/>
          <p:cNvSpPr txBox="1"/>
          <p:nvPr>
            <p:ph idx="10" type="dt"/>
          </p:nvPr>
        </p:nvSpPr>
        <p:spPr>
          <a:xfrm>
            <a:off x="4343400" y="46101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1" type="ftr"/>
          </p:nvPr>
        </p:nvSpPr>
        <p:spPr>
          <a:xfrm>
            <a:off x="1219200" y="46101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6553200" y="46101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Pagina </a:t>
            </a: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/>
          <p:nvPr>
            <p:ph idx="2" type="pic"/>
          </p:nvPr>
        </p:nvSpPr>
        <p:spPr>
          <a:xfrm>
            <a:off x="3887788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630238" y="1543050"/>
            <a:ext cx="2949575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3" name="Google Shape;113;p22"/>
          <p:cNvSpPr txBox="1"/>
          <p:nvPr>
            <p:ph idx="10" type="dt"/>
          </p:nvPr>
        </p:nvSpPr>
        <p:spPr>
          <a:xfrm>
            <a:off x="4343400" y="46101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219200" y="46101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6553200" y="46101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Pagina </a:t>
            </a: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1116013" y="307181"/>
            <a:ext cx="7559675" cy="378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 rot="5400000">
            <a:off x="3352801" y="-922337"/>
            <a:ext cx="3086100" cy="755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0" type="dt"/>
          </p:nvPr>
        </p:nvSpPr>
        <p:spPr>
          <a:xfrm>
            <a:off x="4343400" y="46101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1" type="ftr"/>
          </p:nvPr>
        </p:nvSpPr>
        <p:spPr>
          <a:xfrm>
            <a:off x="1219200" y="46101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2" type="sldNum"/>
          </p:nvPr>
        </p:nvSpPr>
        <p:spPr>
          <a:xfrm>
            <a:off x="6553200" y="46101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Pagina </a:t>
            </a: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olo e testo verticale" type="vertTitleAndTx">
  <p:cSld name="VERTICAL_TITLE_AND_VERTICAL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 rot="5400000">
            <a:off x="5684441" y="1409303"/>
            <a:ext cx="4093369" cy="1889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 rot="5400000">
            <a:off x="1828404" y="-405209"/>
            <a:ext cx="4093369" cy="5518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0" type="dt"/>
          </p:nvPr>
        </p:nvSpPr>
        <p:spPr>
          <a:xfrm>
            <a:off x="4343400" y="46101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1" type="ftr"/>
          </p:nvPr>
        </p:nvSpPr>
        <p:spPr>
          <a:xfrm>
            <a:off x="1219200" y="46101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6553200" y="46101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Pagina </a:t>
            </a: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, testo e contenuto" type="txAndObj">
  <p:cSld name="TEXT_AND_OBJEC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1116013" y="307181"/>
            <a:ext cx="7559675" cy="378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1116013" y="1314450"/>
            <a:ext cx="3703637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2" type="body"/>
          </p:nvPr>
        </p:nvSpPr>
        <p:spPr>
          <a:xfrm>
            <a:off x="4972050" y="1314450"/>
            <a:ext cx="3703638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10" type="dt"/>
          </p:nvPr>
        </p:nvSpPr>
        <p:spPr>
          <a:xfrm>
            <a:off x="4343400" y="46101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11" type="ftr"/>
          </p:nvPr>
        </p:nvSpPr>
        <p:spPr>
          <a:xfrm>
            <a:off x="1219200" y="46101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5"/>
          <p:cNvSpPr txBox="1"/>
          <p:nvPr>
            <p:ph idx="12" type="sldNum"/>
          </p:nvPr>
        </p:nvSpPr>
        <p:spPr>
          <a:xfrm>
            <a:off x="6553200" y="46101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Pagina </a:t>
            </a: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abella" type="tbl">
  <p:cSld name="TABL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1116013" y="307181"/>
            <a:ext cx="7559675" cy="378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6"/>
          <p:cNvSpPr txBox="1"/>
          <p:nvPr>
            <p:ph idx="10" type="dt"/>
          </p:nvPr>
        </p:nvSpPr>
        <p:spPr>
          <a:xfrm>
            <a:off x="4343400" y="46101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11" type="ftr"/>
          </p:nvPr>
        </p:nvSpPr>
        <p:spPr>
          <a:xfrm>
            <a:off x="1219200" y="46101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6"/>
          <p:cNvSpPr txBox="1"/>
          <p:nvPr>
            <p:ph idx="12" type="sldNum"/>
          </p:nvPr>
        </p:nvSpPr>
        <p:spPr>
          <a:xfrm>
            <a:off x="6553200" y="46101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Pagina </a:t>
            </a: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grafico" type="chart">
  <p:cSld name="CHAR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1116013" y="307181"/>
            <a:ext cx="7559675" cy="378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7"/>
          <p:cNvSpPr/>
          <p:nvPr>
            <p:ph idx="2" type="chart"/>
          </p:nvPr>
        </p:nvSpPr>
        <p:spPr>
          <a:xfrm>
            <a:off x="1116013" y="1314450"/>
            <a:ext cx="7559675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27"/>
          <p:cNvSpPr txBox="1"/>
          <p:nvPr>
            <p:ph idx="10" type="dt"/>
          </p:nvPr>
        </p:nvSpPr>
        <p:spPr>
          <a:xfrm>
            <a:off x="4343400" y="46101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7"/>
          <p:cNvSpPr txBox="1"/>
          <p:nvPr>
            <p:ph idx="11" type="ftr"/>
          </p:nvPr>
        </p:nvSpPr>
        <p:spPr>
          <a:xfrm>
            <a:off x="1219200" y="46101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7"/>
          <p:cNvSpPr txBox="1"/>
          <p:nvPr>
            <p:ph idx="12" type="sldNum"/>
          </p:nvPr>
        </p:nvSpPr>
        <p:spPr>
          <a:xfrm>
            <a:off x="6553200" y="46101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Pagina </a:t>
            </a: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0" y="4572000"/>
            <a:ext cx="9144000" cy="571500"/>
            <a:chOff x="0" y="3840"/>
            <a:chExt cx="5760" cy="480"/>
          </a:xfrm>
        </p:grpSpPr>
        <p:sp>
          <p:nvSpPr>
            <p:cNvPr id="52" name="Google Shape;52;p13"/>
            <p:cNvSpPr/>
            <p:nvPr/>
          </p:nvSpPr>
          <p:spPr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13"/>
          <p:cNvSpPr txBox="1"/>
          <p:nvPr>
            <p:ph type="title"/>
          </p:nvPr>
        </p:nvSpPr>
        <p:spPr>
          <a:xfrm>
            <a:off x="1116013" y="307181"/>
            <a:ext cx="7559675" cy="378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1116013" y="1314450"/>
            <a:ext cx="7559675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0" type="dt"/>
          </p:nvPr>
        </p:nvSpPr>
        <p:spPr>
          <a:xfrm>
            <a:off x="4343400" y="46101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1" type="ftr"/>
          </p:nvPr>
        </p:nvSpPr>
        <p:spPr>
          <a:xfrm>
            <a:off x="1219200" y="46101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6553200" y="46101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Pagina </a:t>
            </a: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3.jpg"/><Relationship Id="rId5" Type="http://schemas.openxmlformats.org/officeDocument/2006/relationships/image" Target="../media/image6.jpg"/><Relationship Id="rId6" Type="http://schemas.openxmlformats.org/officeDocument/2006/relationships/hyperlink" Target="https://colab.research.google.com/drive/1jHnFWz8L_bV1ypzrIV9UhxOm39NWm_i-?usp=chrome_ntp#scrollTo=N-8Fz8AD0g4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8"/>
          <p:cNvSpPr txBox="1"/>
          <p:nvPr>
            <p:ph type="ctrTitle"/>
          </p:nvPr>
        </p:nvSpPr>
        <p:spPr>
          <a:xfrm>
            <a:off x="354025" y="194075"/>
            <a:ext cx="8093100" cy="12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chemeClr val="lt1"/>
                </a:solidFill>
              </a:rPr>
              <a:t>ML applications in Magnetic Resonance Imaging (MRI)</a:t>
            </a:r>
            <a:endParaRPr sz="3600">
              <a:solidFill>
                <a:schemeClr val="lt1"/>
              </a:solidFill>
            </a:endParaRPr>
          </a:p>
        </p:txBody>
      </p:sp>
      <p:grpSp>
        <p:nvGrpSpPr>
          <p:cNvPr id="153" name="Google Shape;153;p28"/>
          <p:cNvGrpSpPr/>
          <p:nvPr/>
        </p:nvGrpSpPr>
        <p:grpSpPr>
          <a:xfrm>
            <a:off x="0" y="2069300"/>
            <a:ext cx="9144000" cy="3074200"/>
            <a:chOff x="0" y="1738"/>
            <a:chExt cx="5760" cy="2582"/>
          </a:xfrm>
        </p:grpSpPr>
        <p:pic>
          <p:nvPicPr>
            <p:cNvPr id="154" name="Google Shape;154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2160"/>
              <a:ext cx="5760" cy="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" name="Google Shape;157;p28"/>
          <p:cNvSpPr txBox="1"/>
          <p:nvPr>
            <p:ph idx="1" type="subTitle"/>
          </p:nvPr>
        </p:nvSpPr>
        <p:spPr>
          <a:xfrm>
            <a:off x="3779700" y="3716400"/>
            <a:ext cx="5364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it">
                <a:solidFill>
                  <a:schemeClr val="lt1"/>
                </a:solidFill>
              </a:rPr>
              <a:t>Andrea Belli Contarini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it">
                <a:solidFill>
                  <a:schemeClr val="lt1"/>
                </a:solidFill>
              </a:rPr>
              <a:t>Andrea Gentile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2089150" y="2130023"/>
            <a:ext cx="61389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240"/>
              </a:spcBef>
              <a:spcAft>
                <a:spcPts val="0"/>
              </a:spcAft>
              <a:buClr>
                <a:srgbClr val="822433"/>
              </a:buClr>
              <a:buSzPts val="1200"/>
              <a:buFont typeface="Arial"/>
              <a:buNone/>
            </a:pPr>
            <a:r>
              <a:rPr i="1" lang="it" sz="1300">
                <a:solidFill>
                  <a:schemeClr val="lt1"/>
                </a:solidFill>
              </a:rPr>
              <a:t>Advanced ML for Physics </a:t>
            </a:r>
            <a:endParaRPr b="0" i="1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512375" y="4660675"/>
            <a:ext cx="34809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</a:rPr>
              <a:t>Link al codice su </a:t>
            </a:r>
            <a:r>
              <a:rPr i="1" lang="it" sz="1300">
                <a:solidFill>
                  <a:schemeClr val="lt1"/>
                </a:solidFill>
              </a:rPr>
              <a:t>Google</a:t>
            </a:r>
            <a:r>
              <a:rPr lang="it" sz="1300">
                <a:solidFill>
                  <a:schemeClr val="lt1"/>
                </a:solidFill>
              </a:rPr>
              <a:t> </a:t>
            </a:r>
            <a:r>
              <a:rPr i="1" lang="it" sz="1300">
                <a:solidFill>
                  <a:schemeClr val="lt1"/>
                </a:solidFill>
              </a:rPr>
              <a:t>Colab</a:t>
            </a:r>
            <a:r>
              <a:rPr lang="it" sz="1300">
                <a:solidFill>
                  <a:schemeClr val="lt1"/>
                </a:solidFill>
              </a:rPr>
              <a:t>: </a:t>
            </a:r>
            <a:r>
              <a:rPr i="1" lang="it" sz="1300" u="sng">
                <a:solidFill>
                  <a:srgbClr val="257693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clicca qui</a:t>
            </a:r>
            <a:endParaRPr i="1" sz="1300" u="sng">
              <a:solidFill>
                <a:srgbClr val="25769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1032700" y="113425"/>
            <a:ext cx="7118700" cy="49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Preprocessamento immagini a disposizione</a:t>
            </a:r>
            <a:endParaRPr/>
          </a:p>
        </p:txBody>
      </p:sp>
      <p:sp>
        <p:nvSpPr>
          <p:cNvPr id="252" name="Google Shape;252;p37"/>
          <p:cNvSpPr txBox="1"/>
          <p:nvPr>
            <p:ph idx="2" type="body"/>
          </p:nvPr>
        </p:nvSpPr>
        <p:spPr>
          <a:xfrm>
            <a:off x="4653300" y="2247163"/>
            <a:ext cx="4431600" cy="7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it" sz="1300"/>
              <a:t>Ogni forma delle immagini è rappresentata da una </a:t>
            </a:r>
            <a:r>
              <a:rPr b="1" lang="it" sz="1300"/>
              <a:t>tupla</a:t>
            </a:r>
            <a:r>
              <a:rPr lang="it" sz="1300"/>
              <a:t> </a:t>
            </a:r>
            <a:r>
              <a:rPr b="1" lang="it" sz="1300"/>
              <a:t>(A, B, C, D)</a:t>
            </a:r>
            <a:r>
              <a:rPr lang="it" sz="1300"/>
              <a:t>, ad esempio:</a:t>
            </a:r>
            <a:endParaRPr sz="13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006778"/>
                </a:solidFill>
                <a:highlight>
                  <a:srgbClr val="EFEFEF"/>
                </a:highlight>
              </a:rPr>
              <a:t>T</a:t>
            </a:r>
            <a:r>
              <a:rPr lang="it" sz="800">
                <a:solidFill>
                  <a:srgbClr val="006778"/>
                </a:solidFill>
                <a:highlight>
                  <a:srgbClr val="EFEFEF"/>
                </a:highlight>
              </a:rPr>
              <a:t>1</a:t>
            </a:r>
            <a:r>
              <a:rPr lang="it" sz="1300">
                <a:highlight>
                  <a:srgbClr val="EFEFEF"/>
                </a:highlight>
              </a:rPr>
              <a:t> shape: (1, 512, 512, </a:t>
            </a:r>
            <a:r>
              <a:rPr lang="it" sz="1300">
                <a:solidFill>
                  <a:srgbClr val="006778"/>
                </a:solidFill>
                <a:highlight>
                  <a:srgbClr val="EFEFEF"/>
                </a:highlight>
              </a:rPr>
              <a:t>10</a:t>
            </a:r>
            <a:r>
              <a:rPr lang="it" sz="1300">
                <a:highlight>
                  <a:srgbClr val="EFEFEF"/>
                </a:highlight>
              </a:rPr>
              <a:t>)   </a:t>
            </a:r>
            <a:r>
              <a:rPr lang="it" sz="1300">
                <a:solidFill>
                  <a:schemeClr val="dk1"/>
                </a:solidFill>
                <a:highlight>
                  <a:srgbClr val="EFEFEF"/>
                </a:highlight>
              </a:rPr>
              <a:t>T</a:t>
            </a:r>
            <a:r>
              <a:rPr lang="it" sz="800">
                <a:solidFill>
                  <a:schemeClr val="dk1"/>
                </a:solidFill>
                <a:highlight>
                  <a:srgbClr val="EFEFEF"/>
                </a:highlight>
              </a:rPr>
              <a:t>2</a:t>
            </a:r>
            <a:r>
              <a:rPr lang="it" sz="1300">
                <a:highlight>
                  <a:srgbClr val="EFEFEF"/>
                </a:highlight>
              </a:rPr>
              <a:t> shape: (6÷9, 512, 512, </a:t>
            </a:r>
            <a:r>
              <a:rPr lang="it" sz="1300">
                <a:solidFill>
                  <a:schemeClr val="dk1"/>
                </a:solidFill>
                <a:highlight>
                  <a:srgbClr val="EFEFEF"/>
                </a:highlight>
              </a:rPr>
              <a:t>9</a:t>
            </a:r>
            <a:r>
              <a:rPr lang="it" sz="1300">
                <a:highlight>
                  <a:srgbClr val="EFEFEF"/>
                </a:highlight>
              </a:rPr>
              <a:t>)</a:t>
            </a:r>
            <a:endParaRPr sz="1300">
              <a:highlight>
                <a:srgbClr val="EFEFEF"/>
              </a:highlight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53" name="Google Shape;253;p37"/>
          <p:cNvSpPr txBox="1"/>
          <p:nvPr/>
        </p:nvSpPr>
        <p:spPr>
          <a:xfrm>
            <a:off x="4653300" y="3411588"/>
            <a:ext cx="44316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/>
              <a:t>A</a:t>
            </a:r>
            <a:r>
              <a:rPr lang="it" sz="1100"/>
              <a:t>: Numero di acquisizioni (</a:t>
            </a:r>
            <a:r>
              <a:rPr i="1" lang="it" sz="1100"/>
              <a:t>slices</a:t>
            </a:r>
            <a:r>
              <a:rPr lang="it" sz="1100"/>
              <a:t>) differenti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/>
              <a:t>B</a:t>
            </a:r>
            <a:r>
              <a:rPr lang="it" sz="1100"/>
              <a:t>: Altezza dell'immagine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/>
              <a:t>C</a:t>
            </a:r>
            <a:r>
              <a:rPr lang="it" sz="1100"/>
              <a:t>: Larghezza dell'immagine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/>
              <a:t>D</a:t>
            </a:r>
            <a:r>
              <a:rPr lang="it" sz="1100"/>
              <a:t>: Numero dei diversi tempi di acquisizione (</a:t>
            </a:r>
            <a:r>
              <a:rPr lang="it" sz="1100">
                <a:solidFill>
                  <a:schemeClr val="dk1"/>
                </a:solidFill>
              </a:rPr>
              <a:t>T</a:t>
            </a:r>
            <a:r>
              <a:rPr lang="it" sz="800">
                <a:solidFill>
                  <a:schemeClr val="dk1"/>
                </a:solidFill>
              </a:rPr>
              <a:t>E</a:t>
            </a:r>
            <a:r>
              <a:rPr lang="it" sz="1100">
                <a:solidFill>
                  <a:schemeClr val="dk1"/>
                </a:solidFill>
              </a:rPr>
              <a:t> per T</a:t>
            </a:r>
            <a:r>
              <a:rPr lang="it" sz="800">
                <a:solidFill>
                  <a:schemeClr val="dk1"/>
                </a:solidFill>
              </a:rPr>
              <a:t>2</a:t>
            </a:r>
            <a:r>
              <a:rPr lang="it" sz="1100"/>
              <a:t> e </a:t>
            </a:r>
            <a:r>
              <a:rPr lang="it" sz="1100">
                <a:solidFill>
                  <a:srgbClr val="006778"/>
                </a:solidFill>
              </a:rPr>
              <a:t>T</a:t>
            </a:r>
            <a:r>
              <a:rPr lang="it" sz="800">
                <a:solidFill>
                  <a:srgbClr val="006778"/>
                </a:solidFill>
              </a:rPr>
              <a:t>R</a:t>
            </a:r>
            <a:r>
              <a:rPr lang="it" sz="1100">
                <a:solidFill>
                  <a:srgbClr val="006778"/>
                </a:solidFill>
              </a:rPr>
              <a:t> per T</a:t>
            </a:r>
            <a:r>
              <a:rPr lang="it" sz="800">
                <a:solidFill>
                  <a:srgbClr val="006778"/>
                </a:solidFill>
              </a:rPr>
              <a:t>1</a:t>
            </a:r>
            <a:r>
              <a:rPr lang="it" sz="1100"/>
              <a:t>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54" name="Google Shape;254;p37"/>
          <p:cNvSpPr/>
          <p:nvPr/>
        </p:nvSpPr>
        <p:spPr>
          <a:xfrm>
            <a:off x="4412700" y="2604463"/>
            <a:ext cx="240600" cy="13134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7"/>
          <p:cNvPicPr preferRelativeResize="0"/>
          <p:nvPr/>
        </p:nvPicPr>
        <p:blipFill rotWithShape="1">
          <a:blip r:embed="rId3">
            <a:alphaModFix/>
          </a:blip>
          <a:srcRect b="15931" l="0" r="8290" t="0"/>
          <a:stretch/>
        </p:blipFill>
        <p:spPr>
          <a:xfrm>
            <a:off x="178750" y="1117675"/>
            <a:ext cx="4062000" cy="2416598"/>
          </a:xfrm>
          <a:prstGeom prst="rect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6" name="Google Shape;256;p37"/>
          <p:cNvSpPr txBox="1"/>
          <p:nvPr/>
        </p:nvSpPr>
        <p:spPr>
          <a:xfrm>
            <a:off x="4520150" y="1117675"/>
            <a:ext cx="45648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it" sz="1200"/>
              <a:t>Passaggio da </a:t>
            </a:r>
            <a:r>
              <a:rPr i="1" lang="it" sz="1200">
                <a:highlight>
                  <a:srgbClr val="EFEFEF"/>
                </a:highlight>
              </a:rPr>
              <a:t>.nii </a:t>
            </a:r>
            <a:r>
              <a:rPr lang="it" sz="1200"/>
              <a:t> a </a:t>
            </a:r>
            <a:r>
              <a:rPr i="1" lang="it" sz="1200">
                <a:highlight>
                  <a:srgbClr val="EFEFEF"/>
                </a:highlight>
              </a:rPr>
              <a:t>.npy</a:t>
            </a:r>
            <a:r>
              <a:rPr i="1" lang="it" sz="1200"/>
              <a:t> </a:t>
            </a:r>
            <a:r>
              <a:rPr lang="it" sz="1200"/>
              <a:t>(formato binario specifico di </a:t>
            </a:r>
            <a:r>
              <a:rPr i="1" lang="it" sz="1200"/>
              <a:t>NumPy</a:t>
            </a:r>
            <a:r>
              <a:rPr lang="it" sz="1200"/>
              <a:t>); è utilizzato per salvare array multidimensionali in modo efficiente.</a:t>
            </a:r>
            <a:endParaRPr sz="1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57" name="Google Shape;257;p37"/>
          <p:cNvSpPr/>
          <p:nvPr/>
        </p:nvSpPr>
        <p:spPr>
          <a:xfrm rot="5400000">
            <a:off x="8769000" y="2908075"/>
            <a:ext cx="42600" cy="1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7"/>
          <p:cNvSpPr/>
          <p:nvPr/>
        </p:nvSpPr>
        <p:spPr>
          <a:xfrm rot="5400000">
            <a:off x="6548900" y="2908075"/>
            <a:ext cx="42600" cy="1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2576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7"/>
          <p:cNvSpPr txBox="1"/>
          <p:nvPr/>
        </p:nvSpPr>
        <p:spPr>
          <a:xfrm>
            <a:off x="6439925" y="2961775"/>
            <a:ext cx="3282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006778"/>
                </a:solidFill>
              </a:rPr>
              <a:t>T</a:t>
            </a:r>
            <a:r>
              <a:rPr lang="it" sz="500">
                <a:solidFill>
                  <a:srgbClr val="006778"/>
                </a:solidFill>
              </a:rPr>
              <a:t>R</a:t>
            </a:r>
            <a:endParaRPr sz="2100"/>
          </a:p>
        </p:txBody>
      </p:sp>
      <p:sp>
        <p:nvSpPr>
          <p:cNvPr id="260" name="Google Shape;260;p37"/>
          <p:cNvSpPr txBox="1"/>
          <p:nvPr/>
        </p:nvSpPr>
        <p:spPr>
          <a:xfrm>
            <a:off x="8669900" y="2961775"/>
            <a:ext cx="3282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dk1"/>
                </a:solidFill>
              </a:rPr>
              <a:t>T</a:t>
            </a:r>
            <a:r>
              <a:rPr lang="it" sz="500">
                <a:solidFill>
                  <a:schemeClr val="dk1"/>
                </a:solidFill>
              </a:rPr>
              <a:t>E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1032700" y="113425"/>
            <a:ext cx="7118700" cy="49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Normalizzazione immagini T</a:t>
            </a:r>
            <a:r>
              <a:rPr lang="it" sz="1500"/>
              <a:t>2</a:t>
            </a:r>
            <a:endParaRPr baseline="-25000" sz="1500"/>
          </a:p>
        </p:txBody>
      </p:sp>
      <p:sp>
        <p:nvSpPr>
          <p:cNvPr id="266" name="Google Shape;266;p38"/>
          <p:cNvSpPr txBox="1"/>
          <p:nvPr/>
        </p:nvSpPr>
        <p:spPr>
          <a:xfrm>
            <a:off x="728950" y="2159275"/>
            <a:ext cx="7726200" cy="20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300"/>
              <a:buChar char="●"/>
            </a:pPr>
            <a:r>
              <a:rPr lang="it" sz="1300"/>
              <a:t>D</a:t>
            </a:r>
            <a:r>
              <a:rPr lang="it" sz="1300"/>
              <a:t>ividiamo ogni slice  </a:t>
            </a:r>
            <a:r>
              <a:rPr i="1" lang="it" sz="1300"/>
              <a:t>T</a:t>
            </a:r>
            <a:r>
              <a:rPr i="1" lang="it" sz="900"/>
              <a:t>2</a:t>
            </a:r>
            <a:r>
              <a:rPr lang="it" sz="1300"/>
              <a:t>  per la prima fetta (che ha </a:t>
            </a:r>
            <a:r>
              <a:rPr i="1" lang="it" sz="1300"/>
              <a:t>T</a:t>
            </a:r>
            <a:r>
              <a:rPr i="1" lang="it" sz="900"/>
              <a:t>E</a:t>
            </a:r>
            <a:r>
              <a:rPr lang="it" sz="1300"/>
              <a:t> = 25 𝑚𝑠), per eliminare le differenze di intensità assoluta tra le immagini.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 sz="1300"/>
              <a:t>La prima fetta (</a:t>
            </a:r>
            <a:r>
              <a:rPr i="1" lang="it" sz="1300"/>
              <a:t>T</a:t>
            </a:r>
            <a:r>
              <a:rPr i="1" lang="it" sz="900"/>
              <a:t>E</a:t>
            </a:r>
            <a:r>
              <a:rPr lang="it" sz="1300"/>
              <a:t> = 25 𝑚𝑠) è utilizzata come riferimento per la normalizzazione. Ogni immagine dell'immagine  </a:t>
            </a:r>
            <a:r>
              <a:rPr i="1" lang="it" sz="1300"/>
              <a:t>T</a:t>
            </a:r>
            <a:r>
              <a:rPr i="1" lang="it" sz="900"/>
              <a:t>2</a:t>
            </a:r>
            <a:r>
              <a:rPr lang="it" sz="1300"/>
              <a:t>  viene diviso per il corrispondente valore della prima fetta. 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 sz="1300"/>
              <a:t>L'operazione </a:t>
            </a:r>
            <a:r>
              <a:rPr i="1" lang="it" sz="1300">
                <a:highlight>
                  <a:srgbClr val="EFEFEF"/>
                </a:highlight>
              </a:rPr>
              <a:t>torch.clamp(t2_tensor[:, 0:1,:,:], min=epsilon)</a:t>
            </a:r>
            <a:r>
              <a:rPr lang="it" sz="1300"/>
              <a:t> assicura che i valori della prima fetta non siano zero, evita così le divisioni per zero. 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 sz="1300"/>
              <a:t>Rimozione della 1</a:t>
            </a:r>
            <a:r>
              <a:rPr baseline="30000" lang="it" sz="1300"/>
              <a:t>a</a:t>
            </a:r>
            <a:r>
              <a:rPr lang="it" sz="1300"/>
              <a:t> fetta: dopo la normalizzazione, la prima fetta viene rimossa, lasciando un tensore con 8 </a:t>
            </a:r>
            <a:r>
              <a:rPr i="1" lang="it" sz="1300"/>
              <a:t>slice</a:t>
            </a:r>
            <a:r>
              <a:rPr lang="it" sz="1300"/>
              <a:t> per ciascun canale  </a:t>
            </a:r>
            <a:r>
              <a:rPr i="1" lang="it" sz="1300">
                <a:highlight>
                  <a:srgbClr val="EFEFEF"/>
                </a:highlight>
              </a:rPr>
              <a:t>T</a:t>
            </a:r>
            <a:r>
              <a:rPr i="1" lang="it" sz="900">
                <a:highlight>
                  <a:srgbClr val="EFEFEF"/>
                </a:highlight>
              </a:rPr>
              <a:t>2</a:t>
            </a:r>
            <a:r>
              <a:rPr lang="it" sz="1300">
                <a:highlight>
                  <a:srgbClr val="EFEFEF"/>
                </a:highlight>
              </a:rPr>
              <a:t> : da (6, </a:t>
            </a:r>
            <a:r>
              <a:rPr b="1" lang="it" sz="1300">
                <a:highlight>
                  <a:srgbClr val="EFEFEF"/>
                </a:highlight>
              </a:rPr>
              <a:t>9</a:t>
            </a:r>
            <a:r>
              <a:rPr lang="it" sz="1300">
                <a:highlight>
                  <a:srgbClr val="EFEFEF"/>
                </a:highlight>
              </a:rPr>
              <a:t>, 512, 512) a (6, </a:t>
            </a:r>
            <a:r>
              <a:rPr b="1" lang="it" sz="1300">
                <a:highlight>
                  <a:srgbClr val="EFEFEF"/>
                </a:highlight>
              </a:rPr>
              <a:t>8</a:t>
            </a:r>
            <a:r>
              <a:rPr lang="it" sz="1300">
                <a:highlight>
                  <a:srgbClr val="EFEFEF"/>
                </a:highlight>
              </a:rPr>
              <a:t>, 512, 512)</a:t>
            </a:r>
            <a:r>
              <a:rPr lang="it" sz="1300"/>
              <a:t>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267" name="Google Shape;2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87" y="918350"/>
            <a:ext cx="8499225" cy="934300"/>
          </a:xfrm>
          <a:prstGeom prst="rect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type="title"/>
          </p:nvPr>
        </p:nvSpPr>
        <p:spPr>
          <a:xfrm>
            <a:off x="628650" y="165475"/>
            <a:ext cx="78867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DataSet</a:t>
            </a:r>
            <a:endParaRPr sz="2500"/>
          </a:p>
        </p:txBody>
      </p:sp>
      <p:sp>
        <p:nvSpPr>
          <p:cNvPr id="273" name="Google Shape;273;p39"/>
          <p:cNvSpPr txBox="1"/>
          <p:nvPr/>
        </p:nvSpPr>
        <p:spPr>
          <a:xfrm>
            <a:off x="152088" y="1528450"/>
            <a:ext cx="4377900" cy="330900"/>
          </a:xfrm>
          <a:prstGeom prst="rect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it" sz="9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it" sz="9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group_preprocessed_data</a:t>
            </a:r>
            <a:r>
              <a:rPr b="1" lang="it" sz="9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it" sz="950">
                <a:solidFill>
                  <a:srgbClr val="00108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data_path</a:t>
            </a:r>
            <a:r>
              <a:rPr b="1" lang="it" sz="9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it" sz="950">
                <a:solidFill>
                  <a:srgbClr val="00108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num_t2_channels</a:t>
            </a:r>
            <a:r>
              <a:rPr b="1" lang="it" sz="9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it" sz="9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b="1" lang="it" sz="9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9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5201350" y="746050"/>
            <a:ext cx="3786300" cy="18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/>
              <a:t>Caricamento dei dati (file </a:t>
            </a:r>
            <a:r>
              <a:rPr i="1" lang="it" sz="1100">
                <a:highlight>
                  <a:srgbClr val="EFEFEF"/>
                </a:highlight>
              </a:rPr>
              <a:t>.npy</a:t>
            </a:r>
            <a:r>
              <a:rPr lang="it" sz="1100"/>
              <a:t>) </a:t>
            </a:r>
            <a:endParaRPr sz="11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100"/>
              <a:t>Permutazione per slice pesate in T</a:t>
            </a:r>
            <a:r>
              <a:rPr lang="it" sz="700"/>
              <a:t>1</a:t>
            </a:r>
            <a:r>
              <a:rPr lang="it" sz="1100"/>
              <a:t>:</a:t>
            </a:r>
            <a:endParaRPr sz="11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(1, 512, 512, 10) </a:t>
            </a:r>
            <a:r>
              <a:rPr lang="it" sz="1200"/>
              <a:t>→</a:t>
            </a:r>
            <a:r>
              <a:rPr lang="it" sz="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(1, 10, 512, 512) </a:t>
            </a:r>
            <a:endParaRPr sz="8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Per migliore organizzazione dei  dati per il modello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100"/>
              <a:t>Permutazione delle 6 slices centrali pesate in T</a:t>
            </a:r>
            <a:r>
              <a:rPr lang="it" sz="700"/>
              <a:t>2</a:t>
            </a:r>
            <a:r>
              <a:rPr lang="it" sz="1100"/>
              <a:t>;</a:t>
            </a:r>
            <a:endParaRPr sz="11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Forma finale </a:t>
            </a:r>
            <a:r>
              <a:rPr lang="it" sz="1200"/>
              <a:t>→</a:t>
            </a:r>
            <a:r>
              <a:rPr lang="it" sz="800"/>
              <a:t> </a:t>
            </a:r>
            <a:r>
              <a:rPr lang="it" sz="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it" sz="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6, 9, 512, 512</a:t>
            </a:r>
            <a:r>
              <a:rPr lang="it" sz="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100"/>
              <a:t>Normalizzazione delle T</a:t>
            </a:r>
            <a:r>
              <a:rPr lang="it" sz="700"/>
              <a:t>2 </a:t>
            </a:r>
            <a:r>
              <a:rPr lang="it" sz="1100"/>
              <a:t>(cfr. </a:t>
            </a:r>
            <a:r>
              <a:rPr i="1" lang="it" sz="1100"/>
              <a:t>slide n. 10</a:t>
            </a:r>
            <a:r>
              <a:rPr lang="it" sz="1100"/>
              <a:t>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/>
              <a:t>La funzione ritorna due liste di tensori: 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t1_list</a:t>
            </a:r>
            <a:r>
              <a:rPr lang="it" sz="7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it" sz="1100"/>
              <a:t> </a:t>
            </a:r>
            <a:r>
              <a:rPr lang="it" sz="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t2_list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cxnSp>
        <p:nvCxnSpPr>
          <p:cNvPr id="275" name="Google Shape;275;p39"/>
          <p:cNvCxnSpPr/>
          <p:nvPr/>
        </p:nvCxnSpPr>
        <p:spPr>
          <a:xfrm flipH="1" rot="10800000">
            <a:off x="4590238" y="1689128"/>
            <a:ext cx="4446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9"/>
          <p:cNvSpPr/>
          <p:nvPr/>
        </p:nvSpPr>
        <p:spPr>
          <a:xfrm>
            <a:off x="5201338" y="746050"/>
            <a:ext cx="240600" cy="1886400"/>
          </a:xfrm>
          <a:prstGeom prst="leftBrace">
            <a:avLst>
              <a:gd fmla="val 50000" name="adj1"/>
              <a:gd fmla="val 4975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9"/>
          <p:cNvSpPr txBox="1"/>
          <p:nvPr/>
        </p:nvSpPr>
        <p:spPr>
          <a:xfrm>
            <a:off x="475663" y="3067075"/>
            <a:ext cx="2682000" cy="330900"/>
          </a:xfrm>
          <a:prstGeom prst="rect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it" sz="9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it" sz="950">
                <a:solidFill>
                  <a:srgbClr val="25769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PatientMRI_Dataset</a:t>
            </a:r>
            <a:r>
              <a:rPr b="1" lang="it" sz="9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it" sz="950">
                <a:solidFill>
                  <a:srgbClr val="25769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Dataset</a:t>
            </a:r>
            <a:r>
              <a:rPr b="1" lang="it" sz="9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9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8" name="Google Shape;278;p39"/>
          <p:cNvSpPr txBox="1"/>
          <p:nvPr/>
        </p:nvSpPr>
        <p:spPr>
          <a:xfrm>
            <a:off x="156288" y="4156925"/>
            <a:ext cx="8831400" cy="300000"/>
          </a:xfrm>
          <a:prstGeom prst="rect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7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combined_dataset = ConcatDataset([PatientMRI_Dataset(t1_healthy, t2_healthy, label=</a:t>
            </a:r>
            <a:r>
              <a:rPr b="1" lang="it" sz="7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it" sz="7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), PatientMRI_Dataset(t1_osteoporotic, t2_osteoporotic, label=</a:t>
            </a:r>
            <a:r>
              <a:rPr b="1" lang="it" sz="7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it" sz="7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)])</a:t>
            </a:r>
            <a:endParaRPr b="1" sz="7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9" name="Google Shape;279;p39"/>
          <p:cNvCxnSpPr/>
          <p:nvPr/>
        </p:nvCxnSpPr>
        <p:spPr>
          <a:xfrm flipH="1" rot="10800000">
            <a:off x="3244563" y="3313678"/>
            <a:ext cx="4446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Google Shape;280;p39"/>
          <p:cNvCxnSpPr/>
          <p:nvPr/>
        </p:nvCxnSpPr>
        <p:spPr>
          <a:xfrm>
            <a:off x="1816063" y="3481528"/>
            <a:ext cx="6600" cy="57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" name="Google Shape;281;p39"/>
          <p:cNvSpPr txBox="1"/>
          <p:nvPr/>
        </p:nvSpPr>
        <p:spPr>
          <a:xfrm>
            <a:off x="4179613" y="2788850"/>
            <a:ext cx="4203000" cy="11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/>
              <a:t>Costruttore (</a:t>
            </a:r>
            <a:r>
              <a:rPr i="1" lang="it" sz="1100">
                <a:highlight>
                  <a:srgbClr val="EFEFEF"/>
                </a:highlight>
              </a:rPr>
              <a:t>__init__</a:t>
            </a:r>
            <a:r>
              <a:rPr lang="it" sz="1100"/>
              <a:t>): combina le immagini </a:t>
            </a:r>
            <a:r>
              <a:rPr lang="it" sz="1100"/>
              <a:t>T</a:t>
            </a:r>
            <a:r>
              <a:rPr lang="it" sz="700"/>
              <a:t>1</a:t>
            </a:r>
            <a:r>
              <a:rPr lang="it" sz="1100"/>
              <a:t> e </a:t>
            </a:r>
            <a:r>
              <a:rPr lang="it" sz="1100"/>
              <a:t>T</a:t>
            </a:r>
            <a:r>
              <a:rPr lang="it" sz="700"/>
              <a:t>2</a:t>
            </a:r>
            <a:r>
              <a:rPr lang="it" sz="1100"/>
              <a:t> (con relative label).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/>
              <a:t>Accesso ai dati (</a:t>
            </a:r>
            <a:r>
              <a:rPr i="1" lang="it" sz="1100">
                <a:highlight>
                  <a:srgbClr val="EFEFEF"/>
                </a:highlight>
              </a:rPr>
              <a:t>__getitem__</a:t>
            </a:r>
            <a:r>
              <a:rPr lang="it" sz="1100"/>
              <a:t>): Ritorna le immagini </a:t>
            </a:r>
            <a:r>
              <a:rPr lang="it" sz="1100"/>
              <a:t>T</a:t>
            </a:r>
            <a:r>
              <a:rPr lang="it" sz="700"/>
              <a:t>1</a:t>
            </a:r>
            <a:r>
              <a:rPr lang="it" sz="1100"/>
              <a:t>, </a:t>
            </a:r>
            <a:r>
              <a:rPr lang="it" sz="1100"/>
              <a:t>T</a:t>
            </a:r>
            <a:r>
              <a:rPr lang="it" sz="700"/>
              <a:t>2</a:t>
            </a:r>
            <a:r>
              <a:rPr lang="it" sz="1100"/>
              <a:t> e l'etichetta corrispondente per un indice specifico.</a:t>
            </a:r>
            <a:endParaRPr sz="1100"/>
          </a:p>
        </p:txBody>
      </p:sp>
      <p:sp>
        <p:nvSpPr>
          <p:cNvPr id="282" name="Google Shape;282;p39"/>
          <p:cNvSpPr/>
          <p:nvPr/>
        </p:nvSpPr>
        <p:spPr>
          <a:xfrm>
            <a:off x="3939012" y="2862025"/>
            <a:ext cx="240600" cy="908100"/>
          </a:xfrm>
          <a:prstGeom prst="leftBrace">
            <a:avLst>
              <a:gd fmla="val 50000" name="adj1"/>
              <a:gd fmla="val 4975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9"/>
          <p:cNvSpPr txBox="1"/>
          <p:nvPr/>
        </p:nvSpPr>
        <p:spPr>
          <a:xfrm>
            <a:off x="269438" y="3612000"/>
            <a:ext cx="1398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800"/>
              <a:t>unico dataset per il </a:t>
            </a:r>
            <a:r>
              <a:rPr i="1" lang="it" sz="800"/>
              <a:t>training</a:t>
            </a:r>
            <a:endParaRPr i="1" sz="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75" y="496950"/>
            <a:ext cx="6024124" cy="4034475"/>
          </a:xfrm>
          <a:prstGeom prst="rect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9" name="Google Shape;289;p40"/>
          <p:cNvSpPr txBox="1"/>
          <p:nvPr>
            <p:ph type="title"/>
          </p:nvPr>
        </p:nvSpPr>
        <p:spPr>
          <a:xfrm>
            <a:off x="628650" y="70050"/>
            <a:ext cx="8201700" cy="49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Classificazione </a:t>
            </a:r>
            <a:r>
              <a:rPr i="1" lang="it"/>
              <a:t>O/H</a:t>
            </a:r>
            <a:r>
              <a:rPr lang="it"/>
              <a:t>: classe </a:t>
            </a:r>
            <a:r>
              <a:rPr i="1" lang="it">
                <a:highlight>
                  <a:srgbClr val="EFEFEF"/>
                </a:highlight>
              </a:rPr>
              <a:t>MRI_Classifier</a:t>
            </a:r>
            <a:endParaRPr i="1">
              <a:highlight>
                <a:srgbClr val="EFEFEF"/>
              </a:highlight>
            </a:endParaRPr>
          </a:p>
        </p:txBody>
      </p:sp>
      <p:sp>
        <p:nvSpPr>
          <p:cNvPr id="290" name="Google Shape;290;p40"/>
          <p:cNvSpPr txBox="1"/>
          <p:nvPr/>
        </p:nvSpPr>
        <p:spPr>
          <a:xfrm>
            <a:off x="6933950" y="640450"/>
            <a:ext cx="21393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highlight>
                  <a:schemeClr val="lt1"/>
                </a:highlight>
              </a:rPr>
              <a:t>Convoluzione parallela sui canali delle immagini utilizzando </a:t>
            </a:r>
            <a:r>
              <a:rPr b="1" lang="it" sz="1100">
                <a:highlight>
                  <a:schemeClr val="lt1"/>
                </a:highlight>
              </a:rPr>
              <a:t>gruppi</a:t>
            </a:r>
            <a:r>
              <a:rPr lang="it" sz="1100">
                <a:highlight>
                  <a:schemeClr val="lt1"/>
                </a:highlight>
              </a:rPr>
              <a:t> (</a:t>
            </a:r>
            <a:r>
              <a:rPr i="1" lang="it" sz="1100">
                <a:highlight>
                  <a:srgbClr val="EFEFEF"/>
                </a:highlight>
              </a:rPr>
              <a:t>groups</a:t>
            </a:r>
            <a:r>
              <a:rPr lang="it" sz="1100">
                <a:highlight>
                  <a:schemeClr val="lt1"/>
                </a:highlight>
              </a:rPr>
              <a:t> di </a:t>
            </a:r>
            <a:r>
              <a:rPr i="1" lang="it" sz="1100">
                <a:highlight>
                  <a:srgbClr val="EFEFEF"/>
                </a:highlight>
              </a:rPr>
              <a:t>nn.Conv2d</a:t>
            </a:r>
            <a:r>
              <a:rPr lang="it" sz="1100">
                <a:highlight>
                  <a:schemeClr val="lt1"/>
                </a:highlight>
              </a:rPr>
              <a:t>) per trattare separatamente le diverse acquisizioni spaziali.</a:t>
            </a:r>
            <a:endParaRPr sz="1100">
              <a:highlight>
                <a:schemeClr val="lt1"/>
              </a:highlight>
            </a:endParaRPr>
          </a:p>
        </p:txBody>
      </p:sp>
      <p:sp>
        <p:nvSpPr>
          <p:cNvPr id="291" name="Google Shape;291;p40"/>
          <p:cNvSpPr/>
          <p:nvPr/>
        </p:nvSpPr>
        <p:spPr>
          <a:xfrm>
            <a:off x="5781075" y="1663700"/>
            <a:ext cx="699300" cy="4146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0"/>
          <p:cNvSpPr/>
          <p:nvPr/>
        </p:nvSpPr>
        <p:spPr>
          <a:xfrm>
            <a:off x="6779650" y="662338"/>
            <a:ext cx="2236800" cy="11748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0"/>
          <p:cNvSpPr/>
          <p:nvPr/>
        </p:nvSpPr>
        <p:spPr>
          <a:xfrm>
            <a:off x="776965" y="2033775"/>
            <a:ext cx="2088000" cy="17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0"/>
          <p:cNvSpPr/>
          <p:nvPr/>
        </p:nvSpPr>
        <p:spPr>
          <a:xfrm>
            <a:off x="776975" y="3153325"/>
            <a:ext cx="2088000" cy="156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0"/>
          <p:cNvSpPr/>
          <p:nvPr/>
        </p:nvSpPr>
        <p:spPr>
          <a:xfrm>
            <a:off x="6779650" y="2033775"/>
            <a:ext cx="2236800" cy="69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0"/>
          <p:cNvSpPr txBox="1"/>
          <p:nvPr/>
        </p:nvSpPr>
        <p:spPr>
          <a:xfrm>
            <a:off x="6933850" y="2033775"/>
            <a:ext cx="2139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Operazioni di </a:t>
            </a:r>
            <a:r>
              <a:rPr i="1" lang="it" sz="1100">
                <a:highlight>
                  <a:srgbClr val="EFEFEF"/>
                </a:highlight>
              </a:rPr>
              <a:t>MaxPooling2d</a:t>
            </a:r>
            <a:r>
              <a:rPr lang="it" sz="1100"/>
              <a:t> che riducono la dimensione delle immagini.</a:t>
            </a:r>
            <a:endParaRPr sz="1100"/>
          </a:p>
        </p:txBody>
      </p:sp>
      <p:sp>
        <p:nvSpPr>
          <p:cNvPr id="297" name="Google Shape;297;p40"/>
          <p:cNvSpPr/>
          <p:nvPr/>
        </p:nvSpPr>
        <p:spPr>
          <a:xfrm>
            <a:off x="775350" y="2235000"/>
            <a:ext cx="4141200" cy="1794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0"/>
          <p:cNvSpPr/>
          <p:nvPr/>
        </p:nvSpPr>
        <p:spPr>
          <a:xfrm>
            <a:off x="775350" y="3321900"/>
            <a:ext cx="4141200" cy="1839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0"/>
          <p:cNvSpPr/>
          <p:nvPr/>
        </p:nvSpPr>
        <p:spPr>
          <a:xfrm>
            <a:off x="6736725" y="3057075"/>
            <a:ext cx="2236800" cy="10992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0"/>
          <p:cNvSpPr/>
          <p:nvPr/>
        </p:nvSpPr>
        <p:spPr>
          <a:xfrm>
            <a:off x="4438103" y="3776375"/>
            <a:ext cx="128100" cy="594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0"/>
          <p:cNvSpPr txBox="1"/>
          <p:nvPr/>
        </p:nvSpPr>
        <p:spPr>
          <a:xfrm>
            <a:off x="4671176" y="3896375"/>
            <a:ext cx="116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/>
              <a:t>Classificatore</a:t>
            </a:r>
            <a:endParaRPr b="1" sz="1100"/>
          </a:p>
        </p:txBody>
      </p:sp>
      <p:sp>
        <p:nvSpPr>
          <p:cNvPr id="302" name="Google Shape;302;p40"/>
          <p:cNvSpPr txBox="1"/>
          <p:nvPr/>
        </p:nvSpPr>
        <p:spPr>
          <a:xfrm>
            <a:off x="2319438" y="4250375"/>
            <a:ext cx="100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/>
              <a:t>Attivazione</a:t>
            </a:r>
            <a:endParaRPr b="1" sz="1100"/>
          </a:p>
        </p:txBody>
      </p:sp>
      <p:cxnSp>
        <p:nvCxnSpPr>
          <p:cNvPr id="303" name="Google Shape;303;p40"/>
          <p:cNvCxnSpPr>
            <a:endCxn id="302" idx="1"/>
          </p:cNvCxnSpPr>
          <p:nvPr/>
        </p:nvCxnSpPr>
        <p:spPr>
          <a:xfrm flipH="1" rot="10800000">
            <a:off x="1804338" y="4427375"/>
            <a:ext cx="515100" cy="5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40"/>
          <p:cNvSpPr/>
          <p:nvPr/>
        </p:nvSpPr>
        <p:spPr>
          <a:xfrm>
            <a:off x="2091000" y="818050"/>
            <a:ext cx="81600" cy="494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0"/>
          <p:cNvSpPr txBox="1"/>
          <p:nvPr/>
        </p:nvSpPr>
        <p:spPr>
          <a:xfrm>
            <a:off x="2319457" y="902650"/>
            <a:ext cx="127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/>
              <a:t>Iper-Parametri</a:t>
            </a:r>
            <a:endParaRPr b="1" sz="1100"/>
          </a:p>
        </p:txBody>
      </p:sp>
      <p:cxnSp>
        <p:nvCxnSpPr>
          <p:cNvPr id="306" name="Google Shape;306;p40"/>
          <p:cNvCxnSpPr/>
          <p:nvPr/>
        </p:nvCxnSpPr>
        <p:spPr>
          <a:xfrm flipH="1" rot="10800000">
            <a:off x="3087850" y="1120550"/>
            <a:ext cx="990900" cy="330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40"/>
          <p:cNvSpPr txBox="1"/>
          <p:nvPr/>
        </p:nvSpPr>
        <p:spPr>
          <a:xfrm>
            <a:off x="4078800" y="818050"/>
            <a:ext cx="2433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Convoluzione sulle diverse acquisizioni temporali</a:t>
            </a:r>
            <a:endParaRPr sz="1100"/>
          </a:p>
        </p:txBody>
      </p:sp>
      <p:cxnSp>
        <p:nvCxnSpPr>
          <p:cNvPr id="308" name="Google Shape;308;p40"/>
          <p:cNvCxnSpPr/>
          <p:nvPr/>
        </p:nvCxnSpPr>
        <p:spPr>
          <a:xfrm rot="-5400000">
            <a:off x="2944600" y="1333100"/>
            <a:ext cx="1277400" cy="1075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40"/>
          <p:cNvSpPr txBox="1"/>
          <p:nvPr/>
        </p:nvSpPr>
        <p:spPr>
          <a:xfrm>
            <a:off x="6933850" y="3114200"/>
            <a:ext cx="19413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highlight>
                  <a:schemeClr val="lt1"/>
                </a:highlight>
              </a:rPr>
              <a:t>Operazioni di </a:t>
            </a:r>
            <a:r>
              <a:rPr i="1" lang="it" sz="1100">
                <a:highlight>
                  <a:srgbClr val="EFEFEF"/>
                </a:highlight>
              </a:rPr>
              <a:t>AveragePooling3d</a:t>
            </a:r>
            <a:r>
              <a:rPr lang="it" sz="1100">
                <a:highlight>
                  <a:schemeClr val="lt1"/>
                </a:highlight>
              </a:rPr>
              <a:t> che aggregano le informazioni dei vari canali per ogni </a:t>
            </a:r>
            <a:r>
              <a:rPr i="1" lang="it" sz="1100">
                <a:highlight>
                  <a:schemeClr val="lt1"/>
                </a:highlight>
              </a:rPr>
              <a:t>slice</a:t>
            </a:r>
            <a:r>
              <a:rPr lang="it" sz="1100">
                <a:highlight>
                  <a:schemeClr val="lt1"/>
                </a:highlight>
              </a:rPr>
              <a:t>.</a:t>
            </a:r>
            <a:endParaRPr sz="11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/>
          <p:nvPr>
            <p:ph type="title"/>
          </p:nvPr>
        </p:nvSpPr>
        <p:spPr>
          <a:xfrm>
            <a:off x="628650" y="96250"/>
            <a:ext cx="7886700" cy="49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Classificazione </a:t>
            </a:r>
            <a:r>
              <a:rPr i="1" lang="it"/>
              <a:t>O/H</a:t>
            </a:r>
            <a:r>
              <a:rPr lang="it"/>
              <a:t>: il metodo </a:t>
            </a:r>
            <a:r>
              <a:rPr i="1" lang="it">
                <a:highlight>
                  <a:srgbClr val="EFEFEF"/>
                </a:highlight>
              </a:rPr>
              <a:t>forward</a:t>
            </a:r>
            <a:endParaRPr i="1">
              <a:highlight>
                <a:srgbClr val="EFEFEF"/>
              </a:highlight>
            </a:endParaRPr>
          </a:p>
        </p:txBody>
      </p:sp>
      <p:sp>
        <p:nvSpPr>
          <p:cNvPr id="315" name="Google Shape;315;p41"/>
          <p:cNvSpPr txBox="1"/>
          <p:nvPr/>
        </p:nvSpPr>
        <p:spPr>
          <a:xfrm>
            <a:off x="5544275" y="854950"/>
            <a:ext cx="3550800" cy="3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/>
              <a:t>- Logaritmo sugli input:</a:t>
            </a:r>
            <a:r>
              <a:rPr lang="it" sz="1000"/>
              <a:t> 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/>
              <a:t>trasformazione logaritmica a </a:t>
            </a:r>
            <a:r>
              <a:rPr lang="it" sz="1000"/>
              <a:t>T</a:t>
            </a:r>
            <a:r>
              <a:rPr lang="it" sz="700"/>
              <a:t>1</a:t>
            </a:r>
            <a:r>
              <a:rPr lang="it" sz="1000"/>
              <a:t> e </a:t>
            </a:r>
            <a:r>
              <a:rPr lang="it" sz="1000"/>
              <a:t>T</a:t>
            </a:r>
            <a:r>
              <a:rPr lang="it" sz="700"/>
              <a:t>2</a:t>
            </a:r>
            <a:r>
              <a:rPr lang="it" sz="1000"/>
              <a:t> (ok per T</a:t>
            </a:r>
            <a:r>
              <a:rPr lang="it" sz="700"/>
              <a:t>2</a:t>
            </a:r>
            <a:r>
              <a:rPr lang="it" sz="1000"/>
              <a:t>; impreciso per T</a:t>
            </a:r>
            <a:r>
              <a:rPr lang="it" sz="700"/>
              <a:t>1,</a:t>
            </a:r>
            <a:r>
              <a:rPr lang="it" sz="1000"/>
              <a:t> ma accettabile in prima approssimazione)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/>
              <a:t>- Elaborazione delle Immagini </a:t>
            </a:r>
            <a:r>
              <a:rPr b="1" lang="it" sz="1000"/>
              <a:t>T</a:t>
            </a:r>
            <a:r>
              <a:rPr b="1" lang="it" sz="700"/>
              <a:t>1</a:t>
            </a:r>
            <a:r>
              <a:rPr b="1" lang="it" sz="1000"/>
              <a:t> e T</a:t>
            </a:r>
            <a:r>
              <a:rPr b="1" lang="it" sz="700"/>
              <a:t>2</a:t>
            </a:r>
            <a:r>
              <a:rPr b="1" lang="it" sz="1000"/>
              <a:t>:</a:t>
            </a:r>
            <a:endParaRPr b="1" sz="1000"/>
          </a:p>
          <a:p>
            <a:pPr indent="-2921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it" sz="1000" u="sng"/>
              <a:t>fit_conv</a:t>
            </a:r>
            <a:r>
              <a:rPr lang="it" sz="1000"/>
              <a:t>: </a:t>
            </a:r>
            <a:r>
              <a:rPr lang="it" sz="1000"/>
              <a:t>3D conv per adattare i canali.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it" sz="1000" u="sng"/>
              <a:t>c</a:t>
            </a:r>
            <a:r>
              <a:rPr lang="it" sz="1000" u="sng"/>
              <a:t>onvoluzioni</a:t>
            </a:r>
            <a:r>
              <a:rPr b="1" lang="it" sz="1000"/>
              <a:t>:</a:t>
            </a:r>
            <a:r>
              <a:rPr lang="it" sz="1000"/>
              <a:t> 3 strati convoluzionali (con </a:t>
            </a:r>
            <a:r>
              <a:rPr i="1" lang="it" sz="1000">
                <a:highlight>
                  <a:srgbClr val="EFEFEF"/>
                </a:highlight>
              </a:rPr>
              <a:t>groups</a:t>
            </a:r>
            <a:r>
              <a:rPr lang="it" sz="1000"/>
              <a:t>)</a:t>
            </a:r>
            <a:r>
              <a:rPr lang="it" sz="1000"/>
              <a:t>.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it" sz="1000" u="sng"/>
              <a:t>m</a:t>
            </a:r>
            <a:r>
              <a:rPr lang="it" sz="1000" u="sng"/>
              <a:t>ax &amp; avg pooling</a:t>
            </a:r>
            <a:r>
              <a:rPr b="1" lang="it" sz="1000"/>
              <a:t>:</a:t>
            </a:r>
            <a:r>
              <a:rPr lang="it" sz="1000"/>
              <a:t> </a:t>
            </a:r>
            <a:r>
              <a:rPr lang="it" sz="1000"/>
              <a:t>riduzione dimensioni spaziali e aggregazione sui canali.</a:t>
            </a:r>
            <a:endParaRPr sz="10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000"/>
              <a:t>- Concatenazione</a:t>
            </a:r>
            <a:r>
              <a:rPr lang="it" sz="1000"/>
              <a:t>, </a:t>
            </a:r>
            <a:r>
              <a:rPr b="1" i="1" lang="it" sz="1000"/>
              <a:t>flatten</a:t>
            </a:r>
            <a:r>
              <a:rPr b="1" lang="it" sz="1000"/>
              <a:t> e</a:t>
            </a:r>
            <a:r>
              <a:rPr b="1" lang="it" sz="1000"/>
              <a:t> classificazione:</a:t>
            </a:r>
            <a:endParaRPr b="1"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it" sz="1000"/>
              <a:t>torch.cat: concatenare lungo la dimensione delle fette;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it" sz="1000"/>
              <a:t>flatten: </a:t>
            </a:r>
            <a:r>
              <a:rPr lang="it" sz="1000"/>
              <a:t>ottenere</a:t>
            </a:r>
            <a:r>
              <a:rPr lang="it" sz="1000"/>
              <a:t> un unico vettore;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it" sz="1000"/>
              <a:t>fc: classificazione.</a:t>
            </a:r>
            <a:endParaRPr sz="1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/>
              <a:t>-</a:t>
            </a:r>
            <a:r>
              <a:rPr b="1" lang="it" sz="1000"/>
              <a:t>Output</a:t>
            </a:r>
            <a:r>
              <a:rPr lang="it" sz="1000"/>
              <a:t>: latent space e un valore “grezzo” da passare alla sigmoide.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pic>
        <p:nvPicPr>
          <p:cNvPr id="316" name="Google Shape;3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75" y="527525"/>
            <a:ext cx="5203176" cy="3980600"/>
          </a:xfrm>
          <a:prstGeom prst="rect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/>
          <p:nvPr>
            <p:ph type="title"/>
          </p:nvPr>
        </p:nvSpPr>
        <p:spPr>
          <a:xfrm>
            <a:off x="628650" y="96250"/>
            <a:ext cx="7886700" cy="49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/>
              <a:t>Flow Chart </a:t>
            </a:r>
            <a:r>
              <a:rPr i="1" lang="it">
                <a:highlight>
                  <a:srgbClr val="EFEFEF"/>
                </a:highlight>
              </a:rPr>
              <a:t>(forward</a:t>
            </a:r>
            <a:r>
              <a:rPr i="1" lang="it">
                <a:highlight>
                  <a:srgbClr val="EFEFEF"/>
                </a:highlight>
              </a:rPr>
              <a:t>)</a:t>
            </a:r>
            <a:endParaRPr i="1">
              <a:highlight>
                <a:srgbClr val="EFEFEF"/>
              </a:highlight>
            </a:endParaRPr>
          </a:p>
        </p:txBody>
      </p:sp>
      <p:sp>
        <p:nvSpPr>
          <p:cNvPr id="322" name="Google Shape;322;p42"/>
          <p:cNvSpPr/>
          <p:nvPr/>
        </p:nvSpPr>
        <p:spPr>
          <a:xfrm>
            <a:off x="309600" y="828850"/>
            <a:ext cx="731400" cy="254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2"/>
          <p:cNvSpPr/>
          <p:nvPr/>
        </p:nvSpPr>
        <p:spPr>
          <a:xfrm>
            <a:off x="337888" y="866904"/>
            <a:ext cx="731400" cy="254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2"/>
          <p:cNvSpPr/>
          <p:nvPr/>
        </p:nvSpPr>
        <p:spPr>
          <a:xfrm>
            <a:off x="372954" y="897692"/>
            <a:ext cx="731400" cy="254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2"/>
          <p:cNvSpPr/>
          <p:nvPr/>
        </p:nvSpPr>
        <p:spPr>
          <a:xfrm>
            <a:off x="397852" y="934417"/>
            <a:ext cx="731400" cy="254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2"/>
          <p:cNvSpPr/>
          <p:nvPr/>
        </p:nvSpPr>
        <p:spPr>
          <a:xfrm>
            <a:off x="442043" y="963877"/>
            <a:ext cx="731400" cy="254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2"/>
          <p:cNvSpPr/>
          <p:nvPr/>
        </p:nvSpPr>
        <p:spPr>
          <a:xfrm>
            <a:off x="470331" y="1001931"/>
            <a:ext cx="731400" cy="254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2"/>
          <p:cNvSpPr/>
          <p:nvPr/>
        </p:nvSpPr>
        <p:spPr>
          <a:xfrm>
            <a:off x="505397" y="1032719"/>
            <a:ext cx="731400" cy="254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2"/>
          <p:cNvSpPr/>
          <p:nvPr/>
        </p:nvSpPr>
        <p:spPr>
          <a:xfrm>
            <a:off x="530295" y="1069444"/>
            <a:ext cx="731400" cy="254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330" name="Google Shape;330;p42"/>
          <p:cNvSpPr/>
          <p:nvPr/>
        </p:nvSpPr>
        <p:spPr>
          <a:xfrm>
            <a:off x="347575" y="1721075"/>
            <a:ext cx="710100" cy="298800"/>
          </a:xfrm>
          <a:prstGeom prst="cube">
            <a:avLst>
              <a:gd fmla="val 25000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2"/>
          <p:cNvSpPr/>
          <p:nvPr/>
        </p:nvSpPr>
        <p:spPr>
          <a:xfrm>
            <a:off x="381252" y="1756305"/>
            <a:ext cx="710100" cy="298800"/>
          </a:xfrm>
          <a:prstGeom prst="cube">
            <a:avLst>
              <a:gd fmla="val 25000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2"/>
          <p:cNvSpPr/>
          <p:nvPr/>
        </p:nvSpPr>
        <p:spPr>
          <a:xfrm>
            <a:off x="407723" y="1788181"/>
            <a:ext cx="710100" cy="298800"/>
          </a:xfrm>
          <a:prstGeom prst="cube">
            <a:avLst>
              <a:gd fmla="val 25000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2"/>
          <p:cNvSpPr/>
          <p:nvPr/>
        </p:nvSpPr>
        <p:spPr>
          <a:xfrm>
            <a:off x="454705" y="1815363"/>
            <a:ext cx="710100" cy="298800"/>
          </a:xfrm>
          <a:prstGeom prst="cube">
            <a:avLst>
              <a:gd fmla="val 25000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2"/>
          <p:cNvSpPr/>
          <p:nvPr/>
        </p:nvSpPr>
        <p:spPr>
          <a:xfrm>
            <a:off x="488383" y="1859276"/>
            <a:ext cx="710100" cy="298800"/>
          </a:xfrm>
          <a:prstGeom prst="cube">
            <a:avLst>
              <a:gd fmla="val 25000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2"/>
          <p:cNvSpPr/>
          <p:nvPr/>
        </p:nvSpPr>
        <p:spPr>
          <a:xfrm>
            <a:off x="522060" y="1894507"/>
            <a:ext cx="710100" cy="298800"/>
          </a:xfrm>
          <a:prstGeom prst="cube">
            <a:avLst>
              <a:gd fmla="val 25000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2"/>
          <p:cNvSpPr/>
          <p:nvPr/>
        </p:nvSpPr>
        <p:spPr>
          <a:xfrm>
            <a:off x="548531" y="1926382"/>
            <a:ext cx="710100" cy="298800"/>
          </a:xfrm>
          <a:prstGeom prst="cube">
            <a:avLst>
              <a:gd fmla="val 25000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2"/>
          <p:cNvSpPr/>
          <p:nvPr/>
        </p:nvSpPr>
        <p:spPr>
          <a:xfrm>
            <a:off x="595513" y="1953564"/>
            <a:ext cx="710100" cy="298800"/>
          </a:xfrm>
          <a:prstGeom prst="cube">
            <a:avLst>
              <a:gd fmla="val 25000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2"/>
          <p:cNvSpPr txBox="1"/>
          <p:nvPr/>
        </p:nvSpPr>
        <p:spPr>
          <a:xfrm>
            <a:off x="495500" y="1069450"/>
            <a:ext cx="801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/>
              <a:t>(1, 10, 512, 512)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39" name="Google Shape;339;p42"/>
          <p:cNvSpPr txBox="1"/>
          <p:nvPr/>
        </p:nvSpPr>
        <p:spPr>
          <a:xfrm>
            <a:off x="523475" y="2019875"/>
            <a:ext cx="801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/>
              <a:t>(6, 8, 512, 512)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40" name="Google Shape;340;p42"/>
          <p:cNvSpPr txBox="1"/>
          <p:nvPr/>
        </p:nvSpPr>
        <p:spPr>
          <a:xfrm>
            <a:off x="507725" y="557950"/>
            <a:ext cx="3342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T</a:t>
            </a:r>
            <a:r>
              <a:rPr lang="it" sz="800"/>
              <a:t>1</a:t>
            </a:r>
            <a:endParaRPr sz="800"/>
          </a:p>
        </p:txBody>
      </p:sp>
      <p:sp>
        <p:nvSpPr>
          <p:cNvPr id="341" name="Google Shape;341;p42"/>
          <p:cNvSpPr txBox="1"/>
          <p:nvPr/>
        </p:nvSpPr>
        <p:spPr>
          <a:xfrm>
            <a:off x="535525" y="1442413"/>
            <a:ext cx="3342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T</a:t>
            </a:r>
            <a:r>
              <a:rPr lang="it" sz="800"/>
              <a:t>2</a:t>
            </a:r>
            <a:endParaRPr sz="800"/>
          </a:p>
        </p:txBody>
      </p:sp>
      <p:sp>
        <p:nvSpPr>
          <p:cNvPr id="342" name="Google Shape;342;p42"/>
          <p:cNvSpPr/>
          <p:nvPr/>
        </p:nvSpPr>
        <p:spPr>
          <a:xfrm>
            <a:off x="2517730" y="980929"/>
            <a:ext cx="1065900" cy="296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2"/>
          <p:cNvSpPr txBox="1"/>
          <p:nvPr/>
        </p:nvSpPr>
        <p:spPr>
          <a:xfrm>
            <a:off x="2517748" y="980925"/>
            <a:ext cx="1065900" cy="296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(1, 512, 512)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44" name="Google Shape;344;p42"/>
          <p:cNvSpPr/>
          <p:nvPr/>
        </p:nvSpPr>
        <p:spPr>
          <a:xfrm>
            <a:off x="2572000" y="1933907"/>
            <a:ext cx="1034700" cy="348300"/>
          </a:xfrm>
          <a:prstGeom prst="cube">
            <a:avLst>
              <a:gd fmla="val 25000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2"/>
          <p:cNvSpPr txBox="1"/>
          <p:nvPr/>
        </p:nvSpPr>
        <p:spPr>
          <a:xfrm>
            <a:off x="2467025" y="2011182"/>
            <a:ext cx="11673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(6, 512, 512)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46" name="Google Shape;346;p42"/>
          <p:cNvSpPr/>
          <p:nvPr/>
        </p:nvSpPr>
        <p:spPr>
          <a:xfrm>
            <a:off x="5104005" y="913429"/>
            <a:ext cx="1065900" cy="296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2"/>
          <p:cNvSpPr txBox="1"/>
          <p:nvPr/>
        </p:nvSpPr>
        <p:spPr>
          <a:xfrm>
            <a:off x="5104023" y="913425"/>
            <a:ext cx="1065900" cy="296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(30, 16, 16)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48" name="Google Shape;348;p42"/>
          <p:cNvSpPr/>
          <p:nvPr/>
        </p:nvSpPr>
        <p:spPr>
          <a:xfrm>
            <a:off x="5079587" y="1960232"/>
            <a:ext cx="1034700" cy="348300"/>
          </a:xfrm>
          <a:prstGeom prst="cube">
            <a:avLst>
              <a:gd fmla="val 25000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2"/>
          <p:cNvSpPr txBox="1"/>
          <p:nvPr/>
        </p:nvSpPr>
        <p:spPr>
          <a:xfrm>
            <a:off x="4974613" y="2037507"/>
            <a:ext cx="11673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(216, 16,  16)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50" name="Google Shape;350;p42"/>
          <p:cNvSpPr txBox="1"/>
          <p:nvPr/>
        </p:nvSpPr>
        <p:spPr>
          <a:xfrm>
            <a:off x="1280625" y="860950"/>
            <a:ext cx="1323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0000FF"/>
                </a:solidFill>
              </a:rPr>
              <a:t>Log + Conv3d</a:t>
            </a:r>
            <a:endParaRPr sz="1000">
              <a:solidFill>
                <a:srgbClr val="0000FF"/>
              </a:solidFill>
            </a:endParaRPr>
          </a:p>
        </p:txBody>
      </p:sp>
      <p:sp>
        <p:nvSpPr>
          <p:cNvPr id="351" name="Google Shape;351;p42"/>
          <p:cNvSpPr txBox="1"/>
          <p:nvPr/>
        </p:nvSpPr>
        <p:spPr>
          <a:xfrm>
            <a:off x="1273538" y="1802050"/>
            <a:ext cx="1323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0000FF"/>
                </a:solidFill>
              </a:rPr>
              <a:t>Log + Conv3d</a:t>
            </a:r>
            <a:endParaRPr sz="1000">
              <a:solidFill>
                <a:srgbClr val="0000FF"/>
              </a:solidFill>
            </a:endParaRPr>
          </a:p>
        </p:txBody>
      </p:sp>
      <p:cxnSp>
        <p:nvCxnSpPr>
          <p:cNvPr id="352" name="Google Shape;352;p42"/>
          <p:cNvCxnSpPr/>
          <p:nvPr/>
        </p:nvCxnSpPr>
        <p:spPr>
          <a:xfrm>
            <a:off x="1438375" y="2098325"/>
            <a:ext cx="980700" cy="93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3" name="Google Shape;353;p42"/>
          <p:cNvSpPr/>
          <p:nvPr/>
        </p:nvSpPr>
        <p:spPr>
          <a:xfrm>
            <a:off x="7298030" y="913429"/>
            <a:ext cx="1065900" cy="296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2"/>
          <p:cNvSpPr txBox="1"/>
          <p:nvPr/>
        </p:nvSpPr>
        <p:spPr>
          <a:xfrm>
            <a:off x="7298048" y="913425"/>
            <a:ext cx="1065900" cy="296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(1, 16, 16)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55" name="Google Shape;355;p42"/>
          <p:cNvSpPr/>
          <p:nvPr/>
        </p:nvSpPr>
        <p:spPr>
          <a:xfrm>
            <a:off x="7352287" y="1920119"/>
            <a:ext cx="1034700" cy="348300"/>
          </a:xfrm>
          <a:prstGeom prst="cube">
            <a:avLst>
              <a:gd fmla="val 25000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2"/>
          <p:cNvSpPr txBox="1"/>
          <p:nvPr/>
        </p:nvSpPr>
        <p:spPr>
          <a:xfrm>
            <a:off x="7247313" y="1997395"/>
            <a:ext cx="11673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(6, 16, 16)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57" name="Google Shape;357;p42"/>
          <p:cNvSpPr/>
          <p:nvPr/>
        </p:nvSpPr>
        <p:spPr>
          <a:xfrm>
            <a:off x="7336680" y="3143429"/>
            <a:ext cx="1065900" cy="296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2"/>
          <p:cNvSpPr/>
          <p:nvPr/>
        </p:nvSpPr>
        <p:spPr>
          <a:xfrm>
            <a:off x="7352287" y="3276269"/>
            <a:ext cx="1034700" cy="348300"/>
          </a:xfrm>
          <a:prstGeom prst="cube">
            <a:avLst>
              <a:gd fmla="val 25000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2"/>
          <p:cNvSpPr txBox="1"/>
          <p:nvPr/>
        </p:nvSpPr>
        <p:spPr>
          <a:xfrm>
            <a:off x="7285963" y="3328470"/>
            <a:ext cx="11673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(7, 16, 16)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60" name="Google Shape;360;p42"/>
          <p:cNvSpPr/>
          <p:nvPr/>
        </p:nvSpPr>
        <p:spPr>
          <a:xfrm>
            <a:off x="7298050" y="2419252"/>
            <a:ext cx="262200" cy="567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2"/>
          <p:cNvSpPr/>
          <p:nvPr/>
        </p:nvSpPr>
        <p:spPr>
          <a:xfrm>
            <a:off x="8124775" y="2419252"/>
            <a:ext cx="262200" cy="567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2"/>
          <p:cNvSpPr/>
          <p:nvPr/>
        </p:nvSpPr>
        <p:spPr>
          <a:xfrm>
            <a:off x="7551375" y="2444700"/>
            <a:ext cx="559200" cy="3483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2"/>
          <p:cNvSpPr txBox="1"/>
          <p:nvPr/>
        </p:nvSpPr>
        <p:spPr>
          <a:xfrm>
            <a:off x="7465275" y="2444700"/>
            <a:ext cx="731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0000FF"/>
                </a:solidFill>
              </a:rPr>
              <a:t>torch.cat</a:t>
            </a:r>
            <a:endParaRPr sz="1000">
              <a:solidFill>
                <a:srgbClr val="0000FF"/>
              </a:solidFill>
            </a:endParaRPr>
          </a:p>
        </p:txBody>
      </p:sp>
      <p:sp>
        <p:nvSpPr>
          <p:cNvPr id="364" name="Google Shape;364;p42"/>
          <p:cNvSpPr/>
          <p:nvPr/>
        </p:nvSpPr>
        <p:spPr>
          <a:xfrm rot="10800000">
            <a:off x="6141925" y="3693625"/>
            <a:ext cx="1747800" cy="5592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2"/>
          <p:cNvSpPr/>
          <p:nvPr/>
        </p:nvSpPr>
        <p:spPr>
          <a:xfrm>
            <a:off x="7532450" y="1317475"/>
            <a:ext cx="559200" cy="494700"/>
          </a:xfrm>
          <a:prstGeom prst="mathPlus">
            <a:avLst>
              <a:gd fmla="val 23520" name="adj1"/>
            </a:avLst>
          </a:prstGeom>
          <a:solidFill>
            <a:srgbClr val="4A86E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2"/>
          <p:cNvSpPr/>
          <p:nvPr/>
        </p:nvSpPr>
        <p:spPr>
          <a:xfrm>
            <a:off x="5783325" y="3397525"/>
            <a:ext cx="1103100" cy="29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/>
              <a:t>Vector (1792,)</a:t>
            </a:r>
            <a:endParaRPr sz="1000"/>
          </a:p>
        </p:txBody>
      </p:sp>
      <p:sp>
        <p:nvSpPr>
          <p:cNvPr id="367" name="Google Shape;367;p42"/>
          <p:cNvSpPr txBox="1"/>
          <p:nvPr/>
        </p:nvSpPr>
        <p:spPr>
          <a:xfrm>
            <a:off x="6572500" y="4028175"/>
            <a:ext cx="1103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hlink"/>
                </a:solidFill>
              </a:rPr>
              <a:t>self.flatten</a:t>
            </a:r>
            <a:endParaRPr sz="900">
              <a:solidFill>
                <a:schemeClr val="hlink"/>
              </a:solidFill>
            </a:endParaRPr>
          </a:p>
        </p:txBody>
      </p:sp>
      <p:cxnSp>
        <p:nvCxnSpPr>
          <p:cNvPr id="368" name="Google Shape;368;p42"/>
          <p:cNvCxnSpPr/>
          <p:nvPr/>
        </p:nvCxnSpPr>
        <p:spPr>
          <a:xfrm>
            <a:off x="1451775" y="1155100"/>
            <a:ext cx="980700" cy="93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42"/>
          <p:cNvSpPr/>
          <p:nvPr/>
        </p:nvSpPr>
        <p:spPr>
          <a:xfrm rot="5400000">
            <a:off x="5193151" y="3260575"/>
            <a:ext cx="262200" cy="570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2"/>
          <p:cNvSpPr/>
          <p:nvPr/>
        </p:nvSpPr>
        <p:spPr>
          <a:xfrm rot="5400000">
            <a:off x="6529500" y="701850"/>
            <a:ext cx="499200" cy="729300"/>
          </a:xfrm>
          <a:prstGeom prst="trapezoid">
            <a:avLst>
              <a:gd fmla="val 25000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2"/>
          <p:cNvSpPr txBox="1"/>
          <p:nvPr/>
        </p:nvSpPr>
        <p:spPr>
          <a:xfrm>
            <a:off x="6378928" y="814650"/>
            <a:ext cx="8487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0000FF"/>
                </a:solidFill>
              </a:rPr>
              <a:t>Average Pooling 3d</a:t>
            </a:r>
            <a:endParaRPr sz="1000">
              <a:solidFill>
                <a:srgbClr val="0000FF"/>
              </a:solidFill>
            </a:endParaRPr>
          </a:p>
        </p:txBody>
      </p:sp>
      <p:sp>
        <p:nvSpPr>
          <p:cNvPr id="372" name="Google Shape;372;p42"/>
          <p:cNvSpPr/>
          <p:nvPr/>
        </p:nvSpPr>
        <p:spPr>
          <a:xfrm rot="5400000">
            <a:off x="3735713" y="1998263"/>
            <a:ext cx="372300" cy="2688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2"/>
          <p:cNvSpPr/>
          <p:nvPr/>
        </p:nvSpPr>
        <p:spPr>
          <a:xfrm rot="5400000">
            <a:off x="4026988" y="1998263"/>
            <a:ext cx="372300" cy="2688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2"/>
          <p:cNvSpPr/>
          <p:nvPr/>
        </p:nvSpPr>
        <p:spPr>
          <a:xfrm rot="5400000">
            <a:off x="4318263" y="1998263"/>
            <a:ext cx="372300" cy="2688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2"/>
          <p:cNvSpPr/>
          <p:nvPr/>
        </p:nvSpPr>
        <p:spPr>
          <a:xfrm rot="5400000">
            <a:off x="3722563" y="956375"/>
            <a:ext cx="372300" cy="2688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2"/>
          <p:cNvSpPr/>
          <p:nvPr/>
        </p:nvSpPr>
        <p:spPr>
          <a:xfrm rot="5400000">
            <a:off x="4013838" y="956375"/>
            <a:ext cx="372300" cy="2688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2"/>
          <p:cNvSpPr/>
          <p:nvPr/>
        </p:nvSpPr>
        <p:spPr>
          <a:xfrm rot="5400000">
            <a:off x="4305113" y="956375"/>
            <a:ext cx="372300" cy="2688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2"/>
          <p:cNvSpPr/>
          <p:nvPr/>
        </p:nvSpPr>
        <p:spPr>
          <a:xfrm rot="5400000">
            <a:off x="190824" y="3293600"/>
            <a:ext cx="248400" cy="2127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2"/>
          <p:cNvSpPr/>
          <p:nvPr/>
        </p:nvSpPr>
        <p:spPr>
          <a:xfrm rot="5400000">
            <a:off x="190824" y="3620283"/>
            <a:ext cx="248400" cy="2127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2"/>
          <p:cNvSpPr/>
          <p:nvPr/>
        </p:nvSpPr>
        <p:spPr>
          <a:xfrm rot="5400000">
            <a:off x="190824" y="3946966"/>
            <a:ext cx="248400" cy="2127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2"/>
          <p:cNvSpPr txBox="1"/>
          <p:nvPr/>
        </p:nvSpPr>
        <p:spPr>
          <a:xfrm>
            <a:off x="601673" y="3275750"/>
            <a:ext cx="67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Conv2d</a:t>
            </a:r>
            <a:endParaRPr sz="1100"/>
          </a:p>
        </p:txBody>
      </p:sp>
      <p:sp>
        <p:nvSpPr>
          <p:cNvPr id="382" name="Google Shape;382;p42"/>
          <p:cNvSpPr txBox="1"/>
          <p:nvPr/>
        </p:nvSpPr>
        <p:spPr>
          <a:xfrm>
            <a:off x="579675" y="3620800"/>
            <a:ext cx="140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Activation (ReLu)</a:t>
            </a:r>
            <a:endParaRPr sz="1100"/>
          </a:p>
        </p:txBody>
      </p:sp>
      <p:sp>
        <p:nvSpPr>
          <p:cNvPr id="383" name="Google Shape;383;p42"/>
          <p:cNvSpPr txBox="1"/>
          <p:nvPr/>
        </p:nvSpPr>
        <p:spPr>
          <a:xfrm>
            <a:off x="579671" y="3916900"/>
            <a:ext cx="132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Max Pooling 2d</a:t>
            </a:r>
            <a:endParaRPr sz="1100"/>
          </a:p>
        </p:txBody>
      </p:sp>
      <p:sp>
        <p:nvSpPr>
          <p:cNvPr id="384" name="Google Shape;384;p42"/>
          <p:cNvSpPr/>
          <p:nvPr/>
        </p:nvSpPr>
        <p:spPr>
          <a:xfrm>
            <a:off x="3653575" y="761125"/>
            <a:ext cx="1034700" cy="160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2"/>
          <p:cNvSpPr txBox="1"/>
          <p:nvPr/>
        </p:nvSpPr>
        <p:spPr>
          <a:xfrm>
            <a:off x="5783325" y="3039300"/>
            <a:ext cx="103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/>
              <a:t>Latent Space</a:t>
            </a:r>
            <a:endParaRPr b="1" sz="1000"/>
          </a:p>
        </p:txBody>
      </p:sp>
      <p:sp>
        <p:nvSpPr>
          <p:cNvPr id="386" name="Google Shape;386;p42"/>
          <p:cNvSpPr/>
          <p:nvPr/>
        </p:nvSpPr>
        <p:spPr>
          <a:xfrm rot="5400000">
            <a:off x="4718688" y="956375"/>
            <a:ext cx="372300" cy="2688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 rot="5400000">
            <a:off x="4706463" y="2033675"/>
            <a:ext cx="372300" cy="2688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67735" y="1425575"/>
            <a:ext cx="334200" cy="372300"/>
          </a:xfrm>
          <a:prstGeom prst="mathMultiply">
            <a:avLst>
              <a:gd fmla="val 23520" name="adj1"/>
            </a:avLst>
          </a:prstGeom>
          <a:solidFill>
            <a:srgbClr val="21212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 txBox="1"/>
          <p:nvPr/>
        </p:nvSpPr>
        <p:spPr>
          <a:xfrm>
            <a:off x="4133638" y="1288475"/>
            <a:ext cx="439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/>
              <a:t>2</a:t>
            </a:r>
            <a:endParaRPr b="1" sz="3600"/>
          </a:p>
        </p:txBody>
      </p:sp>
      <p:sp>
        <p:nvSpPr>
          <p:cNvPr id="390" name="Google Shape;390;p42"/>
          <p:cNvSpPr/>
          <p:nvPr/>
        </p:nvSpPr>
        <p:spPr>
          <a:xfrm rot="5400000">
            <a:off x="6529500" y="1814175"/>
            <a:ext cx="499200" cy="729300"/>
          </a:xfrm>
          <a:prstGeom prst="trapezoid">
            <a:avLst>
              <a:gd fmla="val 25000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2"/>
          <p:cNvSpPr txBox="1"/>
          <p:nvPr/>
        </p:nvSpPr>
        <p:spPr>
          <a:xfrm>
            <a:off x="6378928" y="1926975"/>
            <a:ext cx="8487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0000FF"/>
                </a:solidFill>
              </a:rPr>
              <a:t>Average Pooling 3d</a:t>
            </a:r>
            <a:endParaRPr sz="1000">
              <a:solidFill>
                <a:srgbClr val="0000FF"/>
              </a:solidFill>
            </a:endParaRPr>
          </a:p>
        </p:txBody>
      </p:sp>
      <p:sp>
        <p:nvSpPr>
          <p:cNvPr id="392" name="Google Shape;392;p42"/>
          <p:cNvSpPr/>
          <p:nvPr/>
        </p:nvSpPr>
        <p:spPr>
          <a:xfrm>
            <a:off x="3867725" y="3143425"/>
            <a:ext cx="1103100" cy="8928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Classifier</a:t>
            </a:r>
            <a:endParaRPr/>
          </a:p>
        </p:txBody>
      </p:sp>
      <p:sp>
        <p:nvSpPr>
          <p:cNvPr id="393" name="Google Shape;393;p42"/>
          <p:cNvSpPr/>
          <p:nvPr/>
        </p:nvSpPr>
        <p:spPr>
          <a:xfrm rot="5400000">
            <a:off x="3383201" y="3304825"/>
            <a:ext cx="262200" cy="570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 txBox="1"/>
          <p:nvPr/>
        </p:nvSpPr>
        <p:spPr>
          <a:xfrm>
            <a:off x="2517725" y="3420475"/>
            <a:ext cx="60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/>
              <a:t>Output</a:t>
            </a:r>
            <a:endParaRPr b="1" sz="1000"/>
          </a:p>
        </p:txBody>
      </p:sp>
      <p:sp>
        <p:nvSpPr>
          <p:cNvPr id="395" name="Google Shape;395;p42"/>
          <p:cNvSpPr txBox="1"/>
          <p:nvPr/>
        </p:nvSpPr>
        <p:spPr>
          <a:xfrm>
            <a:off x="1305625" y="1135375"/>
            <a:ext cx="1323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0000FF"/>
                </a:solidFill>
              </a:rPr>
              <a:t>+ </a:t>
            </a:r>
            <a:r>
              <a:rPr lang="it" sz="1000">
                <a:solidFill>
                  <a:srgbClr val="0000FF"/>
                </a:solidFill>
              </a:rPr>
              <a:t>squeeze(1)</a:t>
            </a:r>
            <a:endParaRPr sz="1000">
              <a:solidFill>
                <a:srgbClr val="0000FF"/>
              </a:solidFill>
            </a:endParaRPr>
          </a:p>
        </p:txBody>
      </p:sp>
      <p:sp>
        <p:nvSpPr>
          <p:cNvPr id="396" name="Google Shape;396;p42"/>
          <p:cNvSpPr txBox="1"/>
          <p:nvPr/>
        </p:nvSpPr>
        <p:spPr>
          <a:xfrm>
            <a:off x="1306925" y="2098325"/>
            <a:ext cx="1323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0000FF"/>
                </a:solidFill>
              </a:rPr>
              <a:t>+ squeeze(1)</a:t>
            </a:r>
            <a:endParaRPr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 txBox="1"/>
          <p:nvPr>
            <p:ph type="title"/>
          </p:nvPr>
        </p:nvSpPr>
        <p:spPr>
          <a:xfrm>
            <a:off x="1085950" y="121156"/>
            <a:ext cx="7559700" cy="37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Training del classificatore</a:t>
            </a:r>
            <a:endParaRPr/>
          </a:p>
        </p:txBody>
      </p:sp>
      <p:sp>
        <p:nvSpPr>
          <p:cNvPr id="402" name="Google Shape;402;p43"/>
          <p:cNvSpPr txBox="1"/>
          <p:nvPr/>
        </p:nvSpPr>
        <p:spPr>
          <a:xfrm>
            <a:off x="801250" y="4071425"/>
            <a:ext cx="1141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900"/>
              <a:t>Model summary</a:t>
            </a:r>
            <a:endParaRPr i="1" sz="900"/>
          </a:p>
        </p:txBody>
      </p:sp>
      <p:pic>
        <p:nvPicPr>
          <p:cNvPr id="403" name="Google Shape;40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713" y="717856"/>
            <a:ext cx="7336183" cy="600506"/>
          </a:xfrm>
          <a:prstGeom prst="rect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04" name="Google Shape;404;p43"/>
          <p:cNvCxnSpPr/>
          <p:nvPr/>
        </p:nvCxnSpPr>
        <p:spPr>
          <a:xfrm>
            <a:off x="4813075" y="1071575"/>
            <a:ext cx="30690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43"/>
          <p:cNvCxnSpPr/>
          <p:nvPr/>
        </p:nvCxnSpPr>
        <p:spPr>
          <a:xfrm>
            <a:off x="7874750" y="1071575"/>
            <a:ext cx="12600" cy="44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43"/>
          <p:cNvSpPr txBox="1"/>
          <p:nvPr/>
        </p:nvSpPr>
        <p:spPr>
          <a:xfrm>
            <a:off x="5993603" y="1968650"/>
            <a:ext cx="3069000" cy="13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000"/>
              <a:t>Combinazione di 2 operazioni: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000"/>
              <a:t>1) </a:t>
            </a:r>
            <a:r>
              <a:rPr b="1" lang="it" sz="1000"/>
              <a:t>Sigmoid (</a:t>
            </a:r>
            <a:r>
              <a:rPr b="1" lang="it" sz="1000">
                <a:latin typeface="Cambria Math"/>
                <a:ea typeface="Cambria Math"/>
                <a:cs typeface="Cambria Math"/>
                <a:sym typeface="Cambria Math"/>
              </a:rPr>
              <a:t>σ</a:t>
            </a:r>
            <a:r>
              <a:rPr b="1" lang="it" sz="1000"/>
              <a:t>):</a:t>
            </a:r>
            <a:r>
              <a:rPr lang="it" sz="1000"/>
              <a:t> Trasforma output grezzo </a:t>
            </a:r>
            <a:r>
              <a:rPr b="1" lang="it" sz="1000"/>
              <a:t>x</a:t>
            </a:r>
            <a:r>
              <a:rPr lang="it" sz="1000"/>
              <a:t> del modello in una probabilità.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000"/>
              <a:t>2) </a:t>
            </a:r>
            <a:r>
              <a:rPr b="1" lang="it" sz="1000"/>
              <a:t>Binary Cross-Entropy (BCE):</a:t>
            </a:r>
            <a:r>
              <a:rPr lang="it" sz="1000"/>
              <a:t> Calcola la perdita tra le probabilità previste dal modello e le etichette vere </a:t>
            </a:r>
            <a:r>
              <a:rPr b="1" lang="it" sz="1000"/>
              <a:t>y</a:t>
            </a:r>
            <a:r>
              <a:rPr lang="it" sz="1000"/>
              <a:t>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07" name="Google Shape;407;p43"/>
          <p:cNvSpPr txBox="1"/>
          <p:nvPr/>
        </p:nvSpPr>
        <p:spPr>
          <a:xfrm>
            <a:off x="6044300" y="3308825"/>
            <a:ext cx="30690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/>
              <a:t>- </a:t>
            </a:r>
            <a:r>
              <a:rPr i="1" lang="it" sz="1000">
                <a:highlight>
                  <a:srgbClr val="EFEFEF"/>
                </a:highlight>
              </a:rPr>
              <a:t>pos_weight </a:t>
            </a:r>
            <a:r>
              <a:rPr lang="it" sz="1000">
                <a:highlight>
                  <a:srgbClr val="EFEFEF"/>
                </a:highlight>
              </a:rPr>
              <a:t>(</a:t>
            </a:r>
            <a:r>
              <a:rPr b="1" lang="it" sz="1100">
                <a:highlight>
                  <a:srgbClr val="EFEFEF"/>
                </a:highlight>
                <a:latin typeface="Cambria Math"/>
                <a:ea typeface="Cambria Math"/>
                <a:cs typeface="Cambria Math"/>
                <a:sym typeface="Cambria Math"/>
              </a:rPr>
              <a:t>p</a:t>
            </a:r>
            <a:r>
              <a:rPr lang="it" sz="1000">
                <a:highlight>
                  <a:srgbClr val="EFEFEF"/>
                </a:highlight>
              </a:rPr>
              <a:t>)</a:t>
            </a:r>
            <a:r>
              <a:rPr lang="it" sz="1000"/>
              <a:t>: Questo </a:t>
            </a:r>
            <a:r>
              <a:rPr lang="it" sz="1000"/>
              <a:t>parametro </a:t>
            </a:r>
            <a:r>
              <a:rPr lang="it" sz="1000"/>
              <a:t>dà più peso agli esempi della classe minoritaria (</a:t>
            </a:r>
            <a:r>
              <a:rPr i="1" lang="it" sz="1000"/>
              <a:t>healthy</a:t>
            </a:r>
            <a:r>
              <a:rPr lang="it" sz="1000"/>
              <a:t>), migliorando il bilanciamento delle previsioni del modello.</a:t>
            </a:r>
            <a:endParaRPr sz="1000"/>
          </a:p>
        </p:txBody>
      </p:sp>
      <p:pic>
        <p:nvPicPr>
          <p:cNvPr id="408" name="Google Shape;40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2425" y="1621000"/>
            <a:ext cx="2879100" cy="230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950" y="1536459"/>
            <a:ext cx="2396399" cy="2572490"/>
          </a:xfrm>
          <a:prstGeom prst="rect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0" name="Google Shape;410;p43"/>
          <p:cNvSpPr txBox="1"/>
          <p:nvPr/>
        </p:nvSpPr>
        <p:spPr>
          <a:xfrm>
            <a:off x="5236400" y="4225925"/>
            <a:ext cx="38769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pos_weight = </a:t>
            </a:r>
            <a:r>
              <a:rPr lang="it" sz="7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it" sz="7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(t1_healthy) / </a:t>
            </a:r>
            <a:r>
              <a:rPr lang="it" sz="7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it" sz="7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(t1_osteoporotic) ≃ 0.57</a:t>
            </a:r>
            <a:endParaRPr sz="7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411" name="Google Shape;411;p43"/>
          <p:cNvSpPr txBox="1"/>
          <p:nvPr/>
        </p:nvSpPr>
        <p:spPr>
          <a:xfrm>
            <a:off x="5993600" y="1536450"/>
            <a:ext cx="3069000" cy="354000"/>
          </a:xfrm>
          <a:prstGeom prst="rect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Cambria Math"/>
                <a:ea typeface="Cambria Math"/>
                <a:cs typeface="Cambria Math"/>
                <a:sym typeface="Cambria Math"/>
              </a:rPr>
              <a:t>BCE(x,y) = - {p ⋅ y ⋅ log[σ(x)] + (1-y)⋅log[σ(x)]}</a:t>
            </a:r>
            <a:endParaRPr sz="12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4"/>
          <p:cNvSpPr txBox="1"/>
          <p:nvPr>
            <p:ph type="title"/>
          </p:nvPr>
        </p:nvSpPr>
        <p:spPr>
          <a:xfrm>
            <a:off x="1116013" y="307181"/>
            <a:ext cx="7559700" cy="37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Jackknife Cross- Validation</a:t>
            </a:r>
            <a:endParaRPr/>
          </a:p>
        </p:txBody>
      </p:sp>
      <p:sp>
        <p:nvSpPr>
          <p:cNvPr id="417" name="Google Shape;417;p44"/>
          <p:cNvSpPr txBox="1"/>
          <p:nvPr>
            <p:ph idx="1" type="body"/>
          </p:nvPr>
        </p:nvSpPr>
        <p:spPr>
          <a:xfrm>
            <a:off x="702775" y="1214450"/>
            <a:ext cx="5504700" cy="280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300"/>
              <a:buChar char="•"/>
            </a:pPr>
            <a:r>
              <a:rPr b="1" lang="it" sz="1300"/>
              <a:t>Esclusione Singola:</a:t>
            </a:r>
            <a:r>
              <a:rPr lang="it" sz="1300"/>
              <a:t> Per ogni iterazione, si rimuove un singolo campione dal dataset. Il modello viene addestrato sul resto dei dati (DataLoader con batch_size=8), escludendo il campione rimosso.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it" sz="1300"/>
              <a:t>Validazione:</a:t>
            </a:r>
            <a:r>
              <a:rPr lang="it" sz="1300"/>
              <a:t> Il campione escluso viene utilizzato come set di validazione.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it" sz="1300"/>
              <a:t>Stima Finale:</a:t>
            </a:r>
            <a:r>
              <a:rPr lang="it" sz="1300"/>
              <a:t> </a:t>
            </a:r>
            <a:r>
              <a:rPr lang="it" sz="1300"/>
              <a:t> Questo processo si ripete per ogni campione del dataset e i</a:t>
            </a:r>
            <a:r>
              <a:rPr lang="it" sz="1300"/>
              <a:t> risultati di tutte le iterazioni vengono combinati per ottenere una stima dell'errore e delle prestazioni del modello, riflettendo l'influenza di ciascun campione sui risultati finali.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b="1" lang="it" sz="1300"/>
              <a:t>Massimizzazione dei Dati:</a:t>
            </a:r>
            <a:r>
              <a:rPr lang="it" sz="1300"/>
              <a:t> Utilizza quasi tutto il dataset per l'allenamento in ogni iterazione, importante quando il numero di campioni è limitato.</a:t>
            </a:r>
            <a:endParaRPr sz="1300"/>
          </a:p>
        </p:txBody>
      </p:sp>
      <p:sp>
        <p:nvSpPr>
          <p:cNvPr id="418" name="Google Shape;418;p44"/>
          <p:cNvSpPr txBox="1"/>
          <p:nvPr>
            <p:ph idx="1" type="body"/>
          </p:nvPr>
        </p:nvSpPr>
        <p:spPr>
          <a:xfrm>
            <a:off x="7063562" y="3152025"/>
            <a:ext cx="1213200" cy="25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i="1" lang="it" sz="1000"/>
              <a:t>Metriche ottenute</a:t>
            </a:r>
            <a:endParaRPr i="1" sz="1000"/>
          </a:p>
        </p:txBody>
      </p:sp>
      <p:pic>
        <p:nvPicPr>
          <p:cNvPr id="419" name="Google Shape;4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5250" y="1487131"/>
            <a:ext cx="2209800" cy="1619250"/>
          </a:xfrm>
          <a:prstGeom prst="rect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"/>
          <p:cNvSpPr txBox="1"/>
          <p:nvPr>
            <p:ph type="title"/>
          </p:nvPr>
        </p:nvSpPr>
        <p:spPr>
          <a:xfrm>
            <a:off x="1116013" y="227131"/>
            <a:ext cx="7559700" cy="37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ROC Curve &amp; Confusion Matrix</a:t>
            </a:r>
            <a:endParaRPr/>
          </a:p>
        </p:txBody>
      </p:sp>
      <p:sp>
        <p:nvSpPr>
          <p:cNvPr id="425" name="Google Shape;425;p45"/>
          <p:cNvSpPr/>
          <p:nvPr/>
        </p:nvSpPr>
        <p:spPr>
          <a:xfrm>
            <a:off x="6333075" y="2970000"/>
            <a:ext cx="489300" cy="299100"/>
          </a:xfrm>
          <a:prstGeom prst="rect">
            <a:avLst/>
          </a:prstGeom>
          <a:solidFill>
            <a:srgbClr val="BEF2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/>
              <a:t>0.83</a:t>
            </a:r>
            <a:endParaRPr b="1" sz="1100"/>
          </a:p>
        </p:txBody>
      </p:sp>
      <p:sp>
        <p:nvSpPr>
          <p:cNvPr id="426" name="Google Shape;426;p45"/>
          <p:cNvSpPr/>
          <p:nvPr/>
        </p:nvSpPr>
        <p:spPr>
          <a:xfrm>
            <a:off x="6333075" y="3515175"/>
            <a:ext cx="489300" cy="299100"/>
          </a:xfrm>
          <a:prstGeom prst="rect">
            <a:avLst/>
          </a:prstGeom>
          <a:solidFill>
            <a:srgbClr val="FFC9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/>
              <a:t>0.50</a:t>
            </a:r>
            <a:endParaRPr b="1" sz="1100"/>
          </a:p>
        </p:txBody>
      </p:sp>
      <p:pic>
        <p:nvPicPr>
          <p:cNvPr id="427" name="Google Shape;4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897" y="703850"/>
            <a:ext cx="3491854" cy="274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9650" y="838500"/>
            <a:ext cx="1985301" cy="1340257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5"/>
          <p:cNvSpPr txBox="1"/>
          <p:nvPr>
            <p:ph idx="1" type="body"/>
          </p:nvPr>
        </p:nvSpPr>
        <p:spPr>
          <a:xfrm>
            <a:off x="5327650" y="2166625"/>
            <a:ext cx="3009300" cy="25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i="1" lang="it" sz="1000"/>
              <a:t>Matrice di confusione normalizzata “all”</a:t>
            </a:r>
            <a:endParaRPr i="1" sz="1000"/>
          </a:p>
        </p:txBody>
      </p:sp>
      <p:sp>
        <p:nvSpPr>
          <p:cNvPr id="430" name="Google Shape;430;p45"/>
          <p:cNvSpPr txBox="1"/>
          <p:nvPr>
            <p:ph idx="1" type="body"/>
          </p:nvPr>
        </p:nvSpPr>
        <p:spPr>
          <a:xfrm>
            <a:off x="5414237" y="4060375"/>
            <a:ext cx="3009300" cy="25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i="1" lang="it" sz="1000"/>
              <a:t>Matrice di confusione normalizzata “per true label”</a:t>
            </a:r>
            <a:endParaRPr i="1" sz="1000"/>
          </a:p>
        </p:txBody>
      </p:sp>
      <p:cxnSp>
        <p:nvCxnSpPr>
          <p:cNvPr id="431" name="Google Shape;431;p45"/>
          <p:cNvCxnSpPr/>
          <p:nvPr/>
        </p:nvCxnSpPr>
        <p:spPr>
          <a:xfrm>
            <a:off x="5194950" y="2536300"/>
            <a:ext cx="3193500" cy="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2" name="Google Shape;43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9650" y="2633763"/>
            <a:ext cx="1985301" cy="1340257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5"/>
          <p:cNvSpPr/>
          <p:nvPr/>
        </p:nvSpPr>
        <p:spPr>
          <a:xfrm>
            <a:off x="7052475" y="2970013"/>
            <a:ext cx="489300" cy="299100"/>
          </a:xfrm>
          <a:prstGeom prst="rect">
            <a:avLst/>
          </a:prstGeom>
          <a:solidFill>
            <a:srgbClr val="FFC9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/>
              <a:t>0.83</a:t>
            </a:r>
            <a:endParaRPr b="1" sz="1100"/>
          </a:p>
        </p:txBody>
      </p:sp>
      <p:sp>
        <p:nvSpPr>
          <p:cNvPr id="434" name="Google Shape;434;p45"/>
          <p:cNvSpPr/>
          <p:nvPr/>
        </p:nvSpPr>
        <p:spPr>
          <a:xfrm>
            <a:off x="7091075" y="3515200"/>
            <a:ext cx="489300" cy="299100"/>
          </a:xfrm>
          <a:prstGeom prst="rect">
            <a:avLst/>
          </a:prstGeom>
          <a:solidFill>
            <a:srgbClr val="BEF2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/>
              <a:t>0.77</a:t>
            </a:r>
            <a:endParaRPr b="1" sz="1100"/>
          </a:p>
        </p:txBody>
      </p:sp>
      <p:sp>
        <p:nvSpPr>
          <p:cNvPr id="435" name="Google Shape;435;p45"/>
          <p:cNvSpPr/>
          <p:nvPr/>
        </p:nvSpPr>
        <p:spPr>
          <a:xfrm>
            <a:off x="6333075" y="2970013"/>
            <a:ext cx="489300" cy="299100"/>
          </a:xfrm>
          <a:prstGeom prst="rect">
            <a:avLst/>
          </a:prstGeom>
          <a:solidFill>
            <a:srgbClr val="BEF2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/>
              <a:t>0.17</a:t>
            </a:r>
            <a:endParaRPr b="1" sz="1100"/>
          </a:p>
        </p:txBody>
      </p:sp>
      <p:sp>
        <p:nvSpPr>
          <p:cNvPr id="436" name="Google Shape;436;p45"/>
          <p:cNvSpPr/>
          <p:nvPr/>
        </p:nvSpPr>
        <p:spPr>
          <a:xfrm>
            <a:off x="6368225" y="3515175"/>
            <a:ext cx="489300" cy="299100"/>
          </a:xfrm>
          <a:prstGeom prst="rect">
            <a:avLst/>
          </a:prstGeom>
          <a:solidFill>
            <a:srgbClr val="FFC9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/>
              <a:t>0.23</a:t>
            </a:r>
            <a:endParaRPr b="1" sz="1100"/>
          </a:p>
        </p:txBody>
      </p:sp>
      <p:sp>
        <p:nvSpPr>
          <p:cNvPr id="437" name="Google Shape;437;p45"/>
          <p:cNvSpPr/>
          <p:nvPr/>
        </p:nvSpPr>
        <p:spPr>
          <a:xfrm>
            <a:off x="6333075" y="1188563"/>
            <a:ext cx="489300" cy="299100"/>
          </a:xfrm>
          <a:prstGeom prst="rect">
            <a:avLst/>
          </a:prstGeom>
          <a:solidFill>
            <a:srgbClr val="BEF2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/>
              <a:t>0.06</a:t>
            </a:r>
            <a:endParaRPr b="1" sz="1100"/>
          </a:p>
        </p:txBody>
      </p:sp>
      <p:sp>
        <p:nvSpPr>
          <p:cNvPr id="438" name="Google Shape;438;p45"/>
          <p:cNvSpPr/>
          <p:nvPr/>
        </p:nvSpPr>
        <p:spPr>
          <a:xfrm>
            <a:off x="7052475" y="1188563"/>
            <a:ext cx="489300" cy="299100"/>
          </a:xfrm>
          <a:prstGeom prst="rect">
            <a:avLst/>
          </a:prstGeom>
          <a:solidFill>
            <a:srgbClr val="FFC9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/>
              <a:t>0.30</a:t>
            </a:r>
            <a:endParaRPr b="1" sz="1100"/>
          </a:p>
        </p:txBody>
      </p:sp>
      <p:sp>
        <p:nvSpPr>
          <p:cNvPr id="439" name="Google Shape;439;p45"/>
          <p:cNvSpPr/>
          <p:nvPr/>
        </p:nvSpPr>
        <p:spPr>
          <a:xfrm>
            <a:off x="7052475" y="1677600"/>
            <a:ext cx="489300" cy="299100"/>
          </a:xfrm>
          <a:prstGeom prst="rect">
            <a:avLst/>
          </a:prstGeom>
          <a:solidFill>
            <a:srgbClr val="BEF2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/>
              <a:t>0.49</a:t>
            </a:r>
            <a:endParaRPr b="1" sz="1100"/>
          </a:p>
        </p:txBody>
      </p:sp>
      <p:sp>
        <p:nvSpPr>
          <p:cNvPr id="440" name="Google Shape;440;p45"/>
          <p:cNvSpPr/>
          <p:nvPr/>
        </p:nvSpPr>
        <p:spPr>
          <a:xfrm>
            <a:off x="6368225" y="1677600"/>
            <a:ext cx="489300" cy="299100"/>
          </a:xfrm>
          <a:prstGeom prst="rect">
            <a:avLst/>
          </a:prstGeom>
          <a:solidFill>
            <a:srgbClr val="FFC9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/>
              <a:t>0.15</a:t>
            </a:r>
            <a:endParaRPr b="1" sz="1100"/>
          </a:p>
        </p:txBody>
      </p:sp>
      <p:sp>
        <p:nvSpPr>
          <p:cNvPr id="441" name="Google Shape;441;p45"/>
          <p:cNvSpPr txBox="1"/>
          <p:nvPr/>
        </p:nvSpPr>
        <p:spPr>
          <a:xfrm>
            <a:off x="454600" y="3594100"/>
            <a:ext cx="45693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highlight>
                  <a:srgbClr val="EFEFEF"/>
                </a:highlight>
              </a:rPr>
              <a:t>AUC = 0.42</a:t>
            </a:r>
            <a:r>
              <a:rPr lang="it" sz="1100"/>
              <a:t> &lt; 0.50	   il modello performa peggio di un classificatore casuale. Questo potrebbe indicare che esso inverte le classi sistematicamente, assegnando probabilità alte alla classe sbagliata.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Il forte </a:t>
            </a:r>
            <a:r>
              <a:rPr i="1" lang="it" sz="1100"/>
              <a:t>imbalance</a:t>
            </a:r>
            <a:r>
              <a:rPr lang="it" sz="1100"/>
              <a:t> delle classi ne è sicuramente una causa.</a:t>
            </a:r>
            <a:endParaRPr sz="1100"/>
          </a:p>
        </p:txBody>
      </p:sp>
      <p:sp>
        <p:nvSpPr>
          <p:cNvPr id="442" name="Google Shape;442;p45"/>
          <p:cNvSpPr/>
          <p:nvPr/>
        </p:nvSpPr>
        <p:spPr>
          <a:xfrm>
            <a:off x="1763725" y="3704400"/>
            <a:ext cx="216000" cy="1398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6"/>
          <p:cNvSpPr txBox="1"/>
          <p:nvPr>
            <p:ph type="title"/>
          </p:nvPr>
        </p:nvSpPr>
        <p:spPr>
          <a:xfrm>
            <a:off x="631825" y="307175"/>
            <a:ext cx="8043900" cy="37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Riaddestramento per Estrarre il Latent Space</a:t>
            </a:r>
            <a:endParaRPr/>
          </a:p>
        </p:txBody>
      </p:sp>
      <p:sp>
        <p:nvSpPr>
          <p:cNvPr id="448" name="Google Shape;448;p46"/>
          <p:cNvSpPr txBox="1"/>
          <p:nvPr/>
        </p:nvSpPr>
        <p:spPr>
          <a:xfrm>
            <a:off x="438900" y="1114425"/>
            <a:ext cx="4362000" cy="29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Si ri-addestra il modello, con 30 epoche, su tutti e 33 i pazienti (no </a:t>
            </a:r>
            <a:r>
              <a:rPr i="1" lang="it"/>
              <a:t>validation</a:t>
            </a:r>
            <a:r>
              <a:rPr lang="it"/>
              <a:t>, </a:t>
            </a:r>
            <a:r>
              <a:rPr i="1" lang="it">
                <a:highlight>
                  <a:srgbClr val="EFEFEF"/>
                </a:highlight>
              </a:rPr>
              <a:t>batch_size=11</a:t>
            </a:r>
            <a:r>
              <a:rPr lang="it"/>
              <a:t>).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Si estraggono le caratteristiche latenti dopo il layer nn.Flatten() tramite la f</a:t>
            </a:r>
            <a:r>
              <a:rPr lang="it"/>
              <a:t>unzione </a:t>
            </a:r>
            <a:r>
              <a:rPr lang="it">
                <a:solidFill>
                  <a:srgbClr val="188038"/>
                </a:solidFill>
                <a:highlight>
                  <a:srgbClr val="EFEFEF"/>
                </a:highlight>
                <a:latin typeface="Roboto Mono"/>
                <a:ea typeface="Roboto Mono"/>
                <a:cs typeface="Roboto Mono"/>
                <a:sym typeface="Roboto Mono"/>
              </a:rPr>
              <a:t>extract_latent_features</a:t>
            </a:r>
            <a:r>
              <a:rPr lang="it"/>
              <a:t>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Implementazione di algoritmi di riduzione di dimensionalità a fine </a:t>
            </a:r>
            <a:r>
              <a:rPr i="1" lang="it"/>
              <a:t>training </a:t>
            </a:r>
            <a:r>
              <a:rPr lang="it"/>
              <a:t>per la visualizzazione dello spazio latente..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500" y="898863"/>
            <a:ext cx="4115100" cy="3155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792138" y="307181"/>
            <a:ext cx="7559700" cy="37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Fondamenti Fisici di MRI</a:t>
            </a:r>
            <a:endParaRPr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528325" y="1711125"/>
            <a:ext cx="5251500" cy="260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it" sz="1500"/>
              <a:t>Funzionamento</a:t>
            </a:r>
            <a:r>
              <a:rPr lang="it" sz="1500"/>
              <a:t>:</a:t>
            </a:r>
            <a:endParaRPr sz="1500"/>
          </a:p>
          <a:p>
            <a:pPr indent="-311150" lvl="0" marL="457200" rtl="0" algn="l">
              <a:spcBef>
                <a:spcPts val="360"/>
              </a:spcBef>
              <a:spcAft>
                <a:spcPts val="0"/>
              </a:spcAft>
              <a:buSzPts val="1300"/>
              <a:buChar char="•"/>
            </a:pPr>
            <a:r>
              <a:rPr b="1" i="1" lang="it" sz="1300"/>
              <a:t>B</a:t>
            </a:r>
            <a:r>
              <a:rPr b="1" i="1" lang="it" sz="900"/>
              <a:t>0</a:t>
            </a:r>
            <a:r>
              <a:rPr lang="it" sz="1300"/>
              <a:t> allinea tutti gli spin, il sistema assume magnetizzazione </a:t>
            </a:r>
            <a:r>
              <a:rPr b="1" i="1" lang="it" sz="1300"/>
              <a:t>M</a:t>
            </a:r>
            <a:r>
              <a:rPr lang="it" sz="1300"/>
              <a:t>;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it" sz="1300"/>
              <a:t>si applica un impulso RF per cambiare l’orientamento degli spin, e quindi </a:t>
            </a:r>
            <a:r>
              <a:rPr b="1" i="1" lang="it" sz="1300"/>
              <a:t>M</a:t>
            </a:r>
            <a:r>
              <a:rPr lang="it" sz="1300"/>
              <a:t>;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it" sz="1300"/>
              <a:t>ogni nucleo ha una sua frequenza di Larmor, indotta da </a:t>
            </a:r>
            <a:r>
              <a:rPr b="1" i="1" lang="it" sz="1300"/>
              <a:t>B</a:t>
            </a:r>
            <a:r>
              <a:rPr b="1" i="1" lang="it" sz="900"/>
              <a:t>0</a:t>
            </a:r>
            <a:r>
              <a:rPr lang="it" sz="1300"/>
              <a:t>, a</a:t>
            </a:r>
            <a:r>
              <a:rPr lang="it" sz="1300"/>
              <a:t>  cui corrisponde un picco di risonanza di assorbimento;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it" sz="1300"/>
              <a:t>dal rilassamento di </a:t>
            </a:r>
            <a:r>
              <a:rPr b="1" i="1" lang="it" sz="1300"/>
              <a:t>M</a:t>
            </a:r>
            <a:r>
              <a:rPr lang="it" sz="1300"/>
              <a:t> si ottiene un segnale </a:t>
            </a:r>
            <a:r>
              <a:rPr i="1" lang="it" sz="1300"/>
              <a:t>Free Induction Decay</a:t>
            </a:r>
            <a:r>
              <a:rPr lang="it" sz="1300"/>
              <a:t> (FDI).</a:t>
            </a:r>
            <a:endParaRPr sz="13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it" sz="1300"/>
              <a:t>Tramite gradienti locali si ottiene un </a:t>
            </a:r>
            <a:r>
              <a:rPr lang="it" sz="1300"/>
              <a:t>mappatura</a:t>
            </a:r>
            <a:r>
              <a:rPr lang="it" sz="1300"/>
              <a:t> spaziale del segnale in frequenza e tramite una trasformata di Fourier si genera l’immagine.</a:t>
            </a:r>
            <a:endParaRPr sz="1300"/>
          </a:p>
        </p:txBody>
      </p:sp>
      <p:sp>
        <p:nvSpPr>
          <p:cNvPr id="166" name="Google Shape;166;p29"/>
          <p:cNvSpPr txBox="1"/>
          <p:nvPr/>
        </p:nvSpPr>
        <p:spPr>
          <a:xfrm>
            <a:off x="1116025" y="982900"/>
            <a:ext cx="755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it" sz="1600"/>
              <a:t>Principio Base:</a:t>
            </a:r>
            <a:r>
              <a:rPr lang="it" sz="1600"/>
              <a:t> </a:t>
            </a:r>
            <a:r>
              <a:rPr lang="it" sz="1500"/>
              <a:t>Interazione tra un campo magnetico esterno </a:t>
            </a:r>
            <a:r>
              <a:rPr b="1" i="1" lang="it" sz="1500"/>
              <a:t>B</a:t>
            </a:r>
            <a:r>
              <a:rPr b="1" i="1" lang="it" sz="900"/>
              <a:t>0</a:t>
            </a:r>
            <a:r>
              <a:rPr lang="it" sz="1500"/>
              <a:t> e lo spin nucleare.</a:t>
            </a:r>
            <a:endParaRPr sz="2400"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500" y="1711125"/>
            <a:ext cx="2688175" cy="25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7"/>
          <p:cNvSpPr txBox="1"/>
          <p:nvPr>
            <p:ph type="title"/>
          </p:nvPr>
        </p:nvSpPr>
        <p:spPr>
          <a:xfrm>
            <a:off x="792138" y="113756"/>
            <a:ext cx="7559700" cy="37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Independent component Analysis (ICA)</a:t>
            </a:r>
            <a:endParaRPr/>
          </a:p>
        </p:txBody>
      </p:sp>
      <p:sp>
        <p:nvSpPr>
          <p:cNvPr id="455" name="Google Shape;455;p47"/>
          <p:cNvSpPr txBox="1"/>
          <p:nvPr>
            <p:ph idx="1" type="body"/>
          </p:nvPr>
        </p:nvSpPr>
        <p:spPr>
          <a:xfrm>
            <a:off x="7460861" y="3501859"/>
            <a:ext cx="1463400" cy="41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i="1" lang="it" sz="800">
                <a:solidFill>
                  <a:srgbClr val="FF0000"/>
                </a:solidFill>
              </a:rPr>
              <a:t>Label 1: Osteoporotic</a:t>
            </a:r>
            <a:endParaRPr i="1" sz="800">
              <a:solidFill>
                <a:srgbClr val="FF0000"/>
              </a:solidFill>
            </a:endParaRPr>
          </a:p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i="1" lang="it" sz="800">
                <a:solidFill>
                  <a:srgbClr val="6AA84F"/>
                </a:solidFill>
              </a:rPr>
              <a:t>Label 0: Healthy</a:t>
            </a:r>
            <a:endParaRPr i="1" sz="800">
              <a:solidFill>
                <a:srgbClr val="6AA84F"/>
              </a:solidFill>
            </a:endParaRPr>
          </a:p>
        </p:txBody>
      </p:sp>
      <p:sp>
        <p:nvSpPr>
          <p:cNvPr id="456" name="Google Shape;456;p47"/>
          <p:cNvSpPr txBox="1"/>
          <p:nvPr/>
        </p:nvSpPr>
        <p:spPr>
          <a:xfrm>
            <a:off x="219750" y="1025475"/>
            <a:ext cx="5065200" cy="27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 sz="1300"/>
              <a:t>E' una tecnica di decomposizione statistica utilizzata per separare un set di segnali misti in componenti statisticamente indipendenti.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it" sz="1300"/>
              <a:t>L'obiettivo principale è trovare una rappresentazione in cui le componenti siano il più possibile indipendenti tra loro.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it" sz="1300"/>
              <a:t>Utilizza algoritmi che massimizzano l'indipendenza statistica delle componenti, ad esempio minimizzando la dipendenza statistica tra i segnali separati.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57" name="Google Shape;457;p47"/>
          <p:cNvSpPr txBox="1"/>
          <p:nvPr/>
        </p:nvSpPr>
        <p:spPr>
          <a:xfrm>
            <a:off x="398525" y="3914950"/>
            <a:ext cx="77724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212121"/>
                </a:solidFill>
              </a:rPr>
              <a:t>Dato</a:t>
            </a:r>
            <a:r>
              <a:rPr lang="it" sz="1300">
                <a:solidFill>
                  <a:srgbClr val="212121"/>
                </a:solidFill>
              </a:rPr>
              <a:t> che il classificatore non funziona, non ci </a:t>
            </a:r>
            <a:r>
              <a:rPr lang="it" sz="1300">
                <a:solidFill>
                  <a:srgbClr val="212121"/>
                </a:solidFill>
              </a:rPr>
              <a:t>aspettiamo che questa tecnica “clusterizzi” bene i pazienti.</a:t>
            </a:r>
            <a:endParaRPr sz="1300"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458" name="Google Shape;4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675" y="850248"/>
            <a:ext cx="3174450" cy="262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8"/>
          <p:cNvSpPr txBox="1"/>
          <p:nvPr>
            <p:ph type="title"/>
          </p:nvPr>
        </p:nvSpPr>
        <p:spPr>
          <a:xfrm>
            <a:off x="792138" y="120231"/>
            <a:ext cx="7559700" cy="37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ICA vs PCA</a:t>
            </a:r>
            <a:endParaRPr/>
          </a:p>
        </p:txBody>
      </p:sp>
      <p:cxnSp>
        <p:nvCxnSpPr>
          <p:cNvPr id="464" name="Google Shape;464;p48"/>
          <p:cNvCxnSpPr/>
          <p:nvPr/>
        </p:nvCxnSpPr>
        <p:spPr>
          <a:xfrm>
            <a:off x="4655750" y="703250"/>
            <a:ext cx="9000" cy="29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5" name="Google Shape;465;p48"/>
          <p:cNvSpPr txBox="1"/>
          <p:nvPr/>
        </p:nvSpPr>
        <p:spPr>
          <a:xfrm>
            <a:off x="925800" y="3641250"/>
            <a:ext cx="78255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In entrambi i casi si riescono ad osservare 2 “main clusters”, e la separazione è conforme ai risultati del jackknife.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Data la piccola taglia del dataset ed il suo sbilanciamento difatti non si ottengono risultati eccezionali, ma un arricchimento del dataset dovrebbe portare ad un corretto funzionamento del classificatore</a:t>
            </a:r>
            <a:endParaRPr sz="1200"/>
          </a:p>
        </p:txBody>
      </p:sp>
      <p:pic>
        <p:nvPicPr>
          <p:cNvPr id="466" name="Google Shape;4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275" y="703249"/>
            <a:ext cx="3517881" cy="29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225" y="739900"/>
            <a:ext cx="3573582" cy="29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9"/>
          <p:cNvSpPr txBox="1"/>
          <p:nvPr>
            <p:ph type="title"/>
          </p:nvPr>
        </p:nvSpPr>
        <p:spPr>
          <a:xfrm>
            <a:off x="792138" y="120231"/>
            <a:ext cx="7559700" cy="37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t-SNE </a:t>
            </a:r>
            <a:r>
              <a:rPr lang="it"/>
              <a:t>vs UMAP</a:t>
            </a:r>
            <a:endParaRPr/>
          </a:p>
        </p:txBody>
      </p:sp>
      <p:cxnSp>
        <p:nvCxnSpPr>
          <p:cNvPr id="473" name="Google Shape;473;p49"/>
          <p:cNvCxnSpPr/>
          <p:nvPr/>
        </p:nvCxnSpPr>
        <p:spPr>
          <a:xfrm>
            <a:off x="4655750" y="703250"/>
            <a:ext cx="9000" cy="29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4" name="Google Shape;474;p49"/>
          <p:cNvSpPr txBox="1"/>
          <p:nvPr/>
        </p:nvSpPr>
        <p:spPr>
          <a:xfrm>
            <a:off x="925800" y="3641250"/>
            <a:ext cx="78255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/>
              <a:t>Tecniche di visualizzazione dello spazio latente non lineari.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/>
              <a:t>Iper-parametri: </a:t>
            </a:r>
            <a:r>
              <a:rPr i="1" lang="it" sz="1200"/>
              <a:t>perplexity</a:t>
            </a:r>
            <a:r>
              <a:rPr lang="it" sz="1200"/>
              <a:t> per t-SNE e </a:t>
            </a:r>
            <a:r>
              <a:rPr i="1" lang="it" sz="1200"/>
              <a:t>n_neighbours</a:t>
            </a:r>
            <a:r>
              <a:rPr lang="it" sz="1200"/>
              <a:t>, </a:t>
            </a:r>
            <a:r>
              <a:rPr i="1" lang="it" sz="1200"/>
              <a:t>min_dist</a:t>
            </a:r>
            <a:r>
              <a:rPr lang="it" sz="1200"/>
              <a:t> per UMAP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/>
              <a:t>Risultati simili ai metodi lineari</a:t>
            </a:r>
            <a:endParaRPr sz="1200"/>
          </a:p>
        </p:txBody>
      </p:sp>
      <p:pic>
        <p:nvPicPr>
          <p:cNvPr id="475" name="Google Shape;4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25" y="614587"/>
            <a:ext cx="3464331" cy="29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8100" y="614587"/>
            <a:ext cx="3331308" cy="29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0"/>
          <p:cNvSpPr txBox="1"/>
          <p:nvPr>
            <p:ph type="title"/>
          </p:nvPr>
        </p:nvSpPr>
        <p:spPr>
          <a:xfrm>
            <a:off x="630250" y="273847"/>
            <a:ext cx="7886700" cy="55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Conclusioni: Possibili </a:t>
            </a:r>
            <a:r>
              <a:rPr lang="it"/>
              <a:t>Migliorie</a:t>
            </a:r>
            <a:r>
              <a:rPr lang="it"/>
              <a:t> e Applicazioni</a:t>
            </a:r>
            <a:endParaRPr/>
          </a:p>
        </p:txBody>
      </p:sp>
      <p:sp>
        <p:nvSpPr>
          <p:cNvPr id="482" name="Google Shape;482;p50"/>
          <p:cNvSpPr txBox="1"/>
          <p:nvPr>
            <p:ph idx="2" type="body"/>
          </p:nvPr>
        </p:nvSpPr>
        <p:spPr>
          <a:xfrm>
            <a:off x="630275" y="952500"/>
            <a:ext cx="8020200" cy="35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❏"/>
            </a:pPr>
            <a:r>
              <a:rPr lang="it" sz="1400"/>
              <a:t>Il dataset è molto ristretto, 33 pazienti totali e quasi ⅔ osteoporotici: con un importante ampliamento di esso (ed un migliore bilanciamento) potremmo sicuramente ottenere risultati migliori ed il classificatore potrebbe così dimostrarsi un’arma in più nel campo della ricerca e della lotta all’osteoporosi.</a:t>
            </a:r>
            <a:endParaRPr sz="14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❏"/>
            </a:pPr>
            <a:r>
              <a:rPr lang="it" sz="1400"/>
              <a:t>L’applicazione di una cGAN per la generazione di immagini sintetiche di nuovi pazienti potrebbe essere un ottimo metodo (seppur complesso) di arricchimento del dataset.</a:t>
            </a:r>
            <a:endParaRPr sz="14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❏"/>
            </a:pPr>
            <a:r>
              <a:rPr lang="it" sz="1400"/>
              <a:t>R</a:t>
            </a:r>
            <a:r>
              <a:rPr lang="it" sz="1400"/>
              <a:t>imuovere parti di immagini per capire dove risiede la maggiore informazione nel determinare lo stato di salute di un paziente (ad esempio, si danno in input solo le T</a:t>
            </a:r>
            <a:r>
              <a:rPr lang="it" sz="900"/>
              <a:t>2</a:t>
            </a:r>
            <a:r>
              <a:rPr lang="it" sz="1400"/>
              <a:t>, oppure solo le immagini in cui non si vede il muscolo del piede) potrebbe farci capire quali </a:t>
            </a:r>
            <a:r>
              <a:rPr i="1" lang="it" sz="1400"/>
              <a:t>features</a:t>
            </a:r>
            <a:r>
              <a:rPr lang="it" sz="1400"/>
              <a:t> siano le più determinanti per la classificazione.</a:t>
            </a:r>
            <a:endParaRPr sz="14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❏"/>
            </a:pPr>
            <a:r>
              <a:rPr lang="it" sz="1400"/>
              <a:t>Con un dataset maggiore, riconoscere anche gli osteopenici (cambierebbe la loss e l’output del modello).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628650" y="241497"/>
            <a:ext cx="78867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>
                <a:solidFill>
                  <a:schemeClr val="dk1"/>
                </a:solidFill>
              </a:rPr>
              <a:t>Parametri temporali in NMR</a:t>
            </a:r>
            <a:endParaRPr sz="3300"/>
          </a:p>
        </p:txBody>
      </p:sp>
      <p:sp>
        <p:nvSpPr>
          <p:cNvPr id="173" name="Google Shape;173;p30"/>
          <p:cNvSpPr txBox="1"/>
          <p:nvPr/>
        </p:nvSpPr>
        <p:spPr>
          <a:xfrm>
            <a:off x="412900" y="1061250"/>
            <a:ext cx="51234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b="1" lang="it" sz="1500"/>
              <a:t>Rilassamento longitudinale T</a:t>
            </a:r>
            <a:r>
              <a:rPr b="1" lang="it" sz="1000"/>
              <a:t>1</a:t>
            </a:r>
            <a:r>
              <a:rPr lang="it" sz="1500"/>
              <a:t>:  ritorno della magnetizzazione (</a:t>
            </a:r>
            <a:r>
              <a:rPr b="1" i="1" lang="it" sz="1500"/>
              <a:t>M</a:t>
            </a:r>
            <a:r>
              <a:rPr b="1" i="1" lang="it" sz="1000"/>
              <a:t>z</a:t>
            </a:r>
            <a:r>
              <a:rPr lang="it" sz="1500"/>
              <a:t>) parallela a </a:t>
            </a:r>
            <a:r>
              <a:rPr b="1" i="1" lang="it" sz="1500"/>
              <a:t>B</a:t>
            </a:r>
            <a:r>
              <a:rPr b="1" i="1" lang="it" sz="1000"/>
              <a:t>0</a:t>
            </a:r>
            <a:r>
              <a:rPr lang="it" sz="1500"/>
              <a:t> allo stato di equilibrio. Estrapolato pesando le immagini a diversi </a:t>
            </a:r>
            <a:r>
              <a:rPr b="1" lang="it" sz="1500"/>
              <a:t>t</a:t>
            </a:r>
            <a:r>
              <a:rPr b="1" lang="it" sz="1500"/>
              <a:t>empi di ripetizione T</a:t>
            </a:r>
            <a:r>
              <a:rPr b="1" lang="it" sz="1000"/>
              <a:t>R</a:t>
            </a:r>
            <a:r>
              <a:rPr b="1" lang="it" sz="1500"/>
              <a:t>: </a:t>
            </a:r>
            <a:r>
              <a:rPr lang="it" sz="1500"/>
              <a:t>Δt tra sequenza di impulsi </a:t>
            </a:r>
            <a:r>
              <a:rPr i="1" lang="it" sz="1500"/>
              <a:t>RF </a:t>
            </a:r>
            <a:r>
              <a:rPr lang="it" sz="1500"/>
              <a:t>(impulsi che cambiano la direzione di </a:t>
            </a:r>
            <a:r>
              <a:rPr b="1" i="1" lang="it" sz="1500"/>
              <a:t>M</a:t>
            </a:r>
            <a:r>
              <a:rPr lang="it" sz="1500"/>
              <a:t>).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b="1" lang="it" sz="1500"/>
              <a:t>Rilassamento trasversale T</a:t>
            </a:r>
            <a:r>
              <a:rPr b="1" lang="it" sz="1000"/>
              <a:t>2</a:t>
            </a:r>
            <a:r>
              <a:rPr lang="it" sz="1500"/>
              <a:t>: decadimento di </a:t>
            </a:r>
            <a:r>
              <a:rPr b="1" i="1" lang="it" sz="1500"/>
              <a:t>M</a:t>
            </a:r>
            <a:r>
              <a:rPr b="1" i="1" lang="it" sz="1000"/>
              <a:t>xy</a:t>
            </a:r>
            <a:r>
              <a:rPr lang="it" sz="1500"/>
              <a:t>  a causa delle interazioni tra i nuclei (</a:t>
            </a:r>
            <a:r>
              <a:rPr i="1" lang="it" sz="1500"/>
              <a:t>spin-spin</a:t>
            </a:r>
            <a:r>
              <a:rPr lang="it" sz="1500"/>
              <a:t>). Estrapolato pesando in </a:t>
            </a:r>
            <a:r>
              <a:rPr b="1" lang="it" sz="1500"/>
              <a:t>tempo di eco T</a:t>
            </a:r>
            <a:r>
              <a:rPr b="1" lang="it" sz="1000"/>
              <a:t>E</a:t>
            </a:r>
            <a:r>
              <a:rPr lang="it" sz="1500"/>
              <a:t>: Δt</a:t>
            </a:r>
            <a:r>
              <a:rPr i="1" lang="it" sz="1500"/>
              <a:t> </a:t>
            </a:r>
            <a:r>
              <a:rPr lang="it" sz="1500"/>
              <a:t>tra </a:t>
            </a:r>
            <a:r>
              <a:rPr i="1" lang="it" sz="1500"/>
              <a:t>RF pulse </a:t>
            </a:r>
            <a:r>
              <a:rPr lang="it" sz="1500"/>
              <a:t>e il picco del segnale eco rilevato; influenza il </a:t>
            </a:r>
            <a:r>
              <a:rPr b="1" lang="it" sz="1500"/>
              <a:t>contrasto</a:t>
            </a:r>
            <a:r>
              <a:rPr lang="it" sz="1500"/>
              <a:t> dell'immagine.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418" y="1061250"/>
            <a:ext cx="3507708" cy="284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/>
          <p:nvPr/>
        </p:nvSpPr>
        <p:spPr>
          <a:xfrm>
            <a:off x="7010400" y="1026150"/>
            <a:ext cx="798000" cy="27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0"/>
          <p:cNvSpPr/>
          <p:nvPr/>
        </p:nvSpPr>
        <p:spPr>
          <a:xfrm>
            <a:off x="7038300" y="2783500"/>
            <a:ext cx="742200" cy="27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400350" y="75375"/>
            <a:ext cx="8343300" cy="58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/>
              <a:t>Sequenza utilizzata per MRI: Spin-Echo</a:t>
            </a:r>
            <a:endParaRPr sz="2400"/>
          </a:p>
        </p:txBody>
      </p:sp>
      <p:pic>
        <p:nvPicPr>
          <p:cNvPr id="182" name="Google Shape;182;p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000" l="1011" r="1759" t="2259"/>
          <a:stretch/>
        </p:blipFill>
        <p:spPr>
          <a:xfrm>
            <a:off x="4779725" y="797575"/>
            <a:ext cx="3902675" cy="1969701"/>
          </a:xfrm>
          <a:prstGeom prst="rect">
            <a:avLst/>
          </a:prstGeom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3" name="Google Shape;1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75" y="1764625"/>
            <a:ext cx="3088100" cy="2316075"/>
          </a:xfrm>
          <a:prstGeom prst="rect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" name="Google Shape;184;p31"/>
          <p:cNvSpPr/>
          <p:nvPr/>
        </p:nvSpPr>
        <p:spPr>
          <a:xfrm>
            <a:off x="3682775" y="2767275"/>
            <a:ext cx="882300" cy="310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1"/>
          <p:cNvSpPr txBox="1"/>
          <p:nvPr/>
        </p:nvSpPr>
        <p:spPr>
          <a:xfrm>
            <a:off x="4689975" y="2908675"/>
            <a:ext cx="4313400" cy="16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/>
              <a:t>A-B)</a:t>
            </a:r>
            <a:r>
              <a:rPr lang="it" sz="1100"/>
              <a:t>: Prima dell'impulso, il </a:t>
            </a:r>
            <a:r>
              <a:rPr lang="it" sz="1100">
                <a:solidFill>
                  <a:srgbClr val="F6206F"/>
                </a:solidFill>
              </a:rPr>
              <a:t>momento magnetico</a:t>
            </a:r>
            <a:r>
              <a:rPr lang="it" sz="1100"/>
              <a:t> è allineato lungo l'asse verticale (campo magnetico</a:t>
            </a:r>
            <a:r>
              <a:rPr lang="it" sz="1100"/>
              <a:t> principale</a:t>
            </a:r>
            <a:r>
              <a:rPr lang="it" sz="1100"/>
              <a:t>). Poi,un impulso di </a:t>
            </a:r>
            <a:r>
              <a:rPr b="1" lang="it" sz="1100"/>
              <a:t>90°</a:t>
            </a:r>
            <a:r>
              <a:rPr lang="it" sz="1100"/>
              <a:t> sposta il momento magnetico nel piano orizzontale (x-y).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/>
              <a:t>C-D)</a:t>
            </a:r>
            <a:r>
              <a:rPr lang="it" sz="1100"/>
              <a:t>: A causa delle disomogeneità del campo magnetico, alcuni spin si disallineano, creando il </a:t>
            </a:r>
            <a:r>
              <a:rPr b="1" lang="it" sz="1100"/>
              <a:t>decadimento del segnale</a:t>
            </a:r>
            <a:r>
              <a:rPr lang="it" sz="1100"/>
              <a:t>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/>
              <a:t>E)</a:t>
            </a:r>
            <a:r>
              <a:rPr lang="it" sz="1100"/>
              <a:t>: Un impulso di </a:t>
            </a:r>
            <a:r>
              <a:rPr b="1" lang="it" sz="1100"/>
              <a:t>180°</a:t>
            </a:r>
            <a:r>
              <a:rPr lang="it" sz="1100"/>
              <a:t> inverte gli spin, iniziando il rifasamento.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/>
              <a:t>F)</a:t>
            </a:r>
            <a:r>
              <a:rPr lang="it" sz="1100"/>
              <a:t>: Gli spin si rifocalizzano, creando l'</a:t>
            </a:r>
            <a:r>
              <a:rPr b="1" lang="it" sz="1100"/>
              <a:t>eco di spin</a:t>
            </a:r>
            <a:r>
              <a:rPr lang="it" sz="1100"/>
              <a:t>, misurato per ottenere il segnale.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748300" y="94923"/>
            <a:ext cx="7559700" cy="48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/>
              <a:t>Obiettivi</a:t>
            </a:r>
            <a:endParaRPr sz="3000"/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792138" y="687875"/>
            <a:ext cx="7559700" cy="151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Ridurre immagini del calcagno, prese in MRI con diversi parametri, in uno spazio latente con cui allenare un classificatore che riesca a differenziare tra paziente sani e osteoporotici.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La speranza è trovare uno spazio latente di features a dimensionalità più bassa che possa determinare lo stato di salute un paziente.</a:t>
            </a:r>
            <a:endParaRPr/>
          </a:p>
        </p:txBody>
      </p:sp>
      <p:sp>
        <p:nvSpPr>
          <p:cNvPr id="192" name="Google Shape;192;p32"/>
          <p:cNvSpPr/>
          <p:nvPr/>
        </p:nvSpPr>
        <p:spPr>
          <a:xfrm>
            <a:off x="2245003" y="3112673"/>
            <a:ext cx="696900" cy="385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2"/>
          <p:cNvSpPr/>
          <p:nvPr/>
        </p:nvSpPr>
        <p:spPr>
          <a:xfrm rot="5401396">
            <a:off x="3090113" y="2848271"/>
            <a:ext cx="738600" cy="914400"/>
          </a:xfrm>
          <a:prstGeom prst="trapezoid">
            <a:avLst>
              <a:gd fmla="val 25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2"/>
          <p:cNvSpPr/>
          <p:nvPr/>
        </p:nvSpPr>
        <p:spPr>
          <a:xfrm>
            <a:off x="4010115" y="3170586"/>
            <a:ext cx="387900" cy="269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2"/>
          <p:cNvSpPr/>
          <p:nvPr/>
        </p:nvSpPr>
        <p:spPr>
          <a:xfrm>
            <a:off x="5791090" y="3170586"/>
            <a:ext cx="387900" cy="269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2"/>
          <p:cNvSpPr/>
          <p:nvPr/>
        </p:nvSpPr>
        <p:spPr>
          <a:xfrm>
            <a:off x="6325774" y="2973493"/>
            <a:ext cx="870600" cy="663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Classifier</a:t>
            </a:r>
            <a:endParaRPr sz="800"/>
          </a:p>
        </p:txBody>
      </p:sp>
      <p:sp>
        <p:nvSpPr>
          <p:cNvPr id="197" name="Google Shape;197;p32"/>
          <p:cNvSpPr/>
          <p:nvPr/>
        </p:nvSpPr>
        <p:spPr>
          <a:xfrm rot="-842620">
            <a:off x="7199236" y="3039989"/>
            <a:ext cx="561276" cy="8638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2"/>
          <p:cNvSpPr/>
          <p:nvPr/>
        </p:nvSpPr>
        <p:spPr>
          <a:xfrm rot="842620">
            <a:off x="7199227" y="3464087"/>
            <a:ext cx="561276" cy="8638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2"/>
          <p:cNvSpPr/>
          <p:nvPr/>
        </p:nvSpPr>
        <p:spPr>
          <a:xfrm>
            <a:off x="4544807" y="3141671"/>
            <a:ext cx="1099518" cy="327797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Latent space</a:t>
            </a:r>
            <a:endParaRPr sz="900"/>
          </a:p>
        </p:txBody>
      </p:sp>
      <p:sp>
        <p:nvSpPr>
          <p:cNvPr id="200" name="Google Shape;200;p32"/>
          <p:cNvSpPr/>
          <p:nvPr/>
        </p:nvSpPr>
        <p:spPr>
          <a:xfrm>
            <a:off x="7844857" y="2784960"/>
            <a:ext cx="1099518" cy="327797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Osteoporotic</a:t>
            </a:r>
            <a:endParaRPr sz="900"/>
          </a:p>
        </p:txBody>
      </p:sp>
      <p:sp>
        <p:nvSpPr>
          <p:cNvPr id="201" name="Google Shape;201;p32"/>
          <p:cNvSpPr/>
          <p:nvPr/>
        </p:nvSpPr>
        <p:spPr>
          <a:xfrm>
            <a:off x="7844857" y="3440437"/>
            <a:ext cx="1099518" cy="327797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Healthy</a:t>
            </a:r>
            <a:endParaRPr sz="900"/>
          </a:p>
        </p:txBody>
      </p:sp>
      <p:sp>
        <p:nvSpPr>
          <p:cNvPr id="202" name="Google Shape;202;p32"/>
          <p:cNvSpPr/>
          <p:nvPr/>
        </p:nvSpPr>
        <p:spPr>
          <a:xfrm>
            <a:off x="166625" y="2418725"/>
            <a:ext cx="2018100" cy="1781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 rotWithShape="1">
          <a:blip r:embed="rId3">
            <a:alphaModFix/>
          </a:blip>
          <a:srcRect b="26270" l="51804" r="1193" t="51919"/>
          <a:stretch/>
        </p:blipFill>
        <p:spPr>
          <a:xfrm>
            <a:off x="261388" y="2695874"/>
            <a:ext cx="782656" cy="56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 rotWithShape="1">
          <a:blip r:embed="rId3">
            <a:alphaModFix/>
          </a:blip>
          <a:srcRect b="76654" l="51804" r="0" t="1535"/>
          <a:stretch/>
        </p:blipFill>
        <p:spPr>
          <a:xfrm>
            <a:off x="569264" y="2936164"/>
            <a:ext cx="782649" cy="546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 rotWithShape="1">
          <a:blip r:embed="rId3">
            <a:alphaModFix/>
          </a:blip>
          <a:srcRect b="76655" l="0" r="52998" t="2083"/>
          <a:stretch/>
        </p:blipFill>
        <p:spPr>
          <a:xfrm>
            <a:off x="989676" y="3112750"/>
            <a:ext cx="802871" cy="56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 rotWithShape="1">
          <a:blip r:embed="rId3">
            <a:alphaModFix/>
          </a:blip>
          <a:srcRect b="1125" l="53119" r="0" t="77265"/>
          <a:stretch/>
        </p:blipFill>
        <p:spPr>
          <a:xfrm>
            <a:off x="1275500" y="3400481"/>
            <a:ext cx="782649" cy="62971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/>
          <p:nvPr/>
        </p:nvSpPr>
        <p:spPr>
          <a:xfrm>
            <a:off x="1043750" y="2418713"/>
            <a:ext cx="10350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T</a:t>
            </a:r>
            <a:r>
              <a:rPr lang="it" sz="600"/>
              <a:t>1</a:t>
            </a:r>
            <a:r>
              <a:rPr lang="it" sz="900"/>
              <a:t> &amp; T</a:t>
            </a:r>
            <a:r>
              <a:rPr lang="it" sz="600"/>
              <a:t>2</a:t>
            </a:r>
            <a:r>
              <a:rPr lang="it" sz="900"/>
              <a:t> images</a:t>
            </a:r>
            <a:endParaRPr sz="900"/>
          </a:p>
        </p:txBody>
      </p:sp>
      <p:sp>
        <p:nvSpPr>
          <p:cNvPr id="208" name="Google Shape;208;p32"/>
          <p:cNvSpPr txBox="1"/>
          <p:nvPr/>
        </p:nvSpPr>
        <p:spPr>
          <a:xfrm>
            <a:off x="2941900" y="3092436"/>
            <a:ext cx="10350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Dimensional reduction</a:t>
            </a:r>
            <a:endParaRPr sz="900"/>
          </a:p>
        </p:txBody>
      </p:sp>
      <p:sp>
        <p:nvSpPr>
          <p:cNvPr id="209" name="Google Shape;209;p32"/>
          <p:cNvSpPr/>
          <p:nvPr/>
        </p:nvSpPr>
        <p:spPr>
          <a:xfrm rot="5463655">
            <a:off x="4981124" y="3590563"/>
            <a:ext cx="226839" cy="11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2"/>
          <p:cNvSpPr/>
          <p:nvPr/>
        </p:nvSpPr>
        <p:spPr>
          <a:xfrm>
            <a:off x="4659263" y="3828675"/>
            <a:ext cx="870600" cy="629700"/>
          </a:xfrm>
          <a:prstGeom prst="flowChartAlternateProcess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4746100" y="3762975"/>
            <a:ext cx="6969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ICA</a:t>
            </a:r>
            <a:endParaRPr sz="800"/>
          </a:p>
        </p:txBody>
      </p:sp>
      <p:pic>
        <p:nvPicPr>
          <p:cNvPr id="212" name="Google Shape;212;p32"/>
          <p:cNvPicPr preferRelativeResize="0"/>
          <p:nvPr/>
        </p:nvPicPr>
        <p:blipFill rotWithShape="1">
          <a:blip r:embed="rId4">
            <a:alphaModFix/>
          </a:blip>
          <a:srcRect b="5486" l="5311" r="0" t="5442"/>
          <a:stretch/>
        </p:blipFill>
        <p:spPr>
          <a:xfrm>
            <a:off x="4811025" y="3982575"/>
            <a:ext cx="567000" cy="441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630250" y="273848"/>
            <a:ext cx="7886700" cy="61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it" sz="3300">
                <a:solidFill>
                  <a:schemeClr val="dk1"/>
                </a:solidFill>
              </a:rPr>
              <a:t>Dataset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630250" y="810800"/>
            <a:ext cx="3868800" cy="554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it" sz="2300"/>
              <a:t>Pazienti</a:t>
            </a:r>
            <a:endParaRPr sz="3200"/>
          </a:p>
        </p:txBody>
      </p:sp>
      <p:sp>
        <p:nvSpPr>
          <p:cNvPr id="219" name="Google Shape;219;p33"/>
          <p:cNvSpPr txBox="1"/>
          <p:nvPr>
            <p:ph idx="2" type="body"/>
          </p:nvPr>
        </p:nvSpPr>
        <p:spPr>
          <a:xfrm>
            <a:off x="630238" y="1428731"/>
            <a:ext cx="3868800" cy="276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it" sz="1500"/>
              <a:t>Il dataset è costituito da una serie di immagini in formato </a:t>
            </a:r>
            <a:r>
              <a:rPr lang="it" sz="1500">
                <a:highlight>
                  <a:srgbClr val="EFEFEF"/>
                </a:highlight>
              </a:rPr>
              <a:t>.</a:t>
            </a:r>
            <a:r>
              <a:rPr i="1" lang="it" sz="1500">
                <a:highlight>
                  <a:srgbClr val="EFEFEF"/>
                </a:highlight>
              </a:rPr>
              <a:t>nii</a:t>
            </a:r>
            <a:r>
              <a:rPr i="1" lang="it" sz="1500"/>
              <a:t> </a:t>
            </a:r>
            <a:r>
              <a:rPr lang="it" sz="1500"/>
              <a:t>di </a:t>
            </a:r>
            <a:r>
              <a:rPr lang="it" sz="1500" u="sng"/>
              <a:t>33 pazienti</a:t>
            </a:r>
            <a:r>
              <a:rPr lang="it" sz="1500"/>
              <a:t>, fornite dall’ospedale Santa Lucia di Roma, acquisite a 0.3</a:t>
            </a:r>
            <a:r>
              <a:rPr i="1" lang="it" sz="1500"/>
              <a:t>T</a:t>
            </a:r>
            <a:r>
              <a:rPr lang="it" sz="1500"/>
              <a:t>: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it" sz="1500"/>
              <a:t># pazienti sani: </a:t>
            </a:r>
            <a:r>
              <a:rPr b="1" lang="it" sz="1500"/>
              <a:t>12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it" sz="1500"/>
              <a:t># pazienti osteoporotici: </a:t>
            </a:r>
            <a:r>
              <a:rPr b="1" lang="it" sz="1500"/>
              <a:t>21</a:t>
            </a:r>
            <a:endParaRPr b="1"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20" name="Google Shape;220;p33"/>
          <p:cNvSpPr txBox="1"/>
          <p:nvPr>
            <p:ph idx="3" type="body"/>
          </p:nvPr>
        </p:nvSpPr>
        <p:spPr>
          <a:xfrm>
            <a:off x="4629150" y="810800"/>
            <a:ext cx="3887700" cy="554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it"/>
              <a:t>Immagini</a:t>
            </a:r>
            <a:endParaRPr/>
          </a:p>
        </p:txBody>
      </p:sp>
      <p:sp>
        <p:nvSpPr>
          <p:cNvPr id="221" name="Google Shape;221;p33"/>
          <p:cNvSpPr txBox="1"/>
          <p:nvPr>
            <p:ph idx="4" type="body"/>
          </p:nvPr>
        </p:nvSpPr>
        <p:spPr>
          <a:xfrm>
            <a:off x="4629150" y="1428725"/>
            <a:ext cx="4230000" cy="276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it" sz="1500"/>
              <a:t>Per ogni paziente disponiamo di immagini pesate in diversi tempi T</a:t>
            </a:r>
            <a:r>
              <a:rPr lang="it" sz="900"/>
              <a:t>1</a:t>
            </a:r>
            <a:r>
              <a:rPr lang="it" sz="1500"/>
              <a:t> e T</a:t>
            </a:r>
            <a:r>
              <a:rPr lang="it" sz="900"/>
              <a:t>2</a:t>
            </a:r>
            <a:r>
              <a:rPr lang="it" sz="1500"/>
              <a:t>:</a:t>
            </a:r>
            <a:endParaRPr sz="1500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it" sz="1500"/>
              <a:t>una </a:t>
            </a:r>
            <a:r>
              <a:rPr i="1" lang="it" sz="1500"/>
              <a:t>slice </a:t>
            </a:r>
            <a:r>
              <a:rPr lang="it" sz="1500"/>
              <a:t>centrale</a:t>
            </a:r>
            <a:r>
              <a:rPr i="1" lang="it" sz="1500"/>
              <a:t> </a:t>
            </a:r>
            <a:r>
              <a:rPr lang="it" sz="1500"/>
              <a:t>del calcagno presa a 10 valori di </a:t>
            </a:r>
            <a:r>
              <a:rPr lang="it" sz="1500"/>
              <a:t>T</a:t>
            </a:r>
            <a:r>
              <a:rPr lang="it" sz="900"/>
              <a:t>R</a:t>
            </a:r>
            <a:r>
              <a:rPr lang="it" sz="1500"/>
              <a:t>: (280, 320, 360, 400, 500, 600, 800, 1000, 1200, 2000) </a:t>
            </a:r>
            <a:r>
              <a:rPr i="1" lang="it" sz="1500"/>
              <a:t>ms</a:t>
            </a:r>
            <a:r>
              <a:rPr lang="it" sz="1500"/>
              <a:t>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it" sz="1500"/>
              <a:t>tra le 6 e le 9 </a:t>
            </a:r>
            <a:r>
              <a:rPr i="1" lang="it" sz="1500"/>
              <a:t>slices</a:t>
            </a:r>
            <a:r>
              <a:rPr lang="it" sz="1500"/>
              <a:t>, </a:t>
            </a:r>
            <a:r>
              <a:rPr lang="it" sz="1500"/>
              <a:t>a seconda del paziente</a:t>
            </a:r>
            <a:r>
              <a:rPr lang="it" sz="1500"/>
              <a:t>, prese ciascuna a 9 valori di </a:t>
            </a:r>
            <a:r>
              <a:rPr lang="it" sz="1500"/>
              <a:t>T</a:t>
            </a:r>
            <a:r>
              <a:rPr lang="it" sz="900"/>
              <a:t>E</a:t>
            </a:r>
            <a:r>
              <a:rPr lang="it" sz="1500"/>
              <a:t>: (25, 50, 75, 100, 125, 150, 175, 200, 225) </a:t>
            </a:r>
            <a:r>
              <a:rPr i="1" lang="it" sz="1500"/>
              <a:t>ms.</a:t>
            </a:r>
            <a:endParaRPr i="1"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it" sz="1500"/>
              <a:t>Il formato in pixels delle immagini è </a:t>
            </a:r>
            <a:r>
              <a:rPr b="1" lang="it" sz="1500"/>
              <a:t>512x512</a:t>
            </a:r>
            <a:r>
              <a:rPr lang="it" sz="1500"/>
              <a:t>.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1910369" y="848075"/>
            <a:ext cx="915600" cy="43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it" sz="1700"/>
              <a:t>Sani</a:t>
            </a:r>
            <a:endParaRPr sz="1700"/>
          </a:p>
        </p:txBody>
      </p:sp>
      <p:pic>
        <p:nvPicPr>
          <p:cNvPr id="227" name="Google Shape;227;p34"/>
          <p:cNvPicPr preferRelativeResize="0"/>
          <p:nvPr/>
        </p:nvPicPr>
        <p:blipFill rotWithShape="1">
          <a:blip r:embed="rId3">
            <a:alphaModFix/>
          </a:blip>
          <a:srcRect b="76654" l="0" r="0" t="0"/>
          <a:stretch/>
        </p:blipFill>
        <p:spPr>
          <a:xfrm>
            <a:off x="628650" y="1328606"/>
            <a:ext cx="3479026" cy="1496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 rotWithShape="1">
          <a:blip r:embed="rId3">
            <a:alphaModFix/>
          </a:blip>
          <a:srcRect b="51866" l="0" r="0" t="24822"/>
          <a:stretch/>
        </p:blipFill>
        <p:spPr>
          <a:xfrm>
            <a:off x="628650" y="2946599"/>
            <a:ext cx="3479026" cy="1494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 rotWithShape="1">
          <a:blip r:embed="rId3">
            <a:alphaModFix/>
          </a:blip>
          <a:srcRect b="27094" l="0" r="0" t="50001"/>
          <a:stretch/>
        </p:blipFill>
        <p:spPr>
          <a:xfrm>
            <a:off x="5031575" y="1289175"/>
            <a:ext cx="3716674" cy="1515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 rotWithShape="1">
          <a:blip r:embed="rId3">
            <a:alphaModFix/>
          </a:blip>
          <a:srcRect b="1125" l="0" r="0" t="75079"/>
          <a:stretch/>
        </p:blipFill>
        <p:spPr>
          <a:xfrm>
            <a:off x="5031583" y="2897124"/>
            <a:ext cx="3716667" cy="15437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 txBox="1"/>
          <p:nvPr>
            <p:ph idx="1" type="body"/>
          </p:nvPr>
        </p:nvSpPr>
        <p:spPr>
          <a:xfrm>
            <a:off x="6084113" y="901625"/>
            <a:ext cx="1611600" cy="331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it" sz="1700"/>
              <a:t>Osteoporotici</a:t>
            </a:r>
            <a:endParaRPr sz="1700"/>
          </a:p>
        </p:txBody>
      </p:sp>
      <p:sp>
        <p:nvSpPr>
          <p:cNvPr id="232" name="Google Shape;232;p34"/>
          <p:cNvSpPr txBox="1"/>
          <p:nvPr>
            <p:ph type="title"/>
          </p:nvPr>
        </p:nvSpPr>
        <p:spPr>
          <a:xfrm>
            <a:off x="628650" y="165475"/>
            <a:ext cx="78867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/>
              <a:t>Immagini di esempio</a:t>
            </a:r>
            <a:endParaRPr sz="3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329700" y="165475"/>
            <a:ext cx="8484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/>
              <a:t>Visualizzazione tutte le immagini T</a:t>
            </a:r>
            <a:r>
              <a:rPr lang="it" sz="1700"/>
              <a:t>1</a:t>
            </a:r>
            <a:r>
              <a:rPr lang="it" sz="2300"/>
              <a:t> e T</a:t>
            </a:r>
            <a:r>
              <a:rPr lang="it" sz="1700"/>
              <a:t>2</a:t>
            </a:r>
            <a:r>
              <a:rPr lang="it" sz="2300"/>
              <a:t> - paziente n. 20 (H)</a:t>
            </a:r>
            <a:endParaRPr sz="2300"/>
          </a:p>
        </p:txBody>
      </p:sp>
      <p:pic>
        <p:nvPicPr>
          <p:cNvPr id="238" name="Google Shape;2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7675"/>
            <a:ext cx="8839204" cy="119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99928"/>
            <a:ext cx="8839204" cy="1066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418384"/>
            <a:ext cx="8839204" cy="962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792138" y="307181"/>
            <a:ext cx="7559700" cy="37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/>
              <a:t>Metodi</a:t>
            </a:r>
            <a:endParaRPr sz="3300"/>
          </a:p>
        </p:txBody>
      </p:sp>
      <p:sp>
        <p:nvSpPr>
          <p:cNvPr id="246" name="Google Shape;246;p36"/>
          <p:cNvSpPr txBox="1"/>
          <p:nvPr>
            <p:ph idx="1" type="body"/>
          </p:nvPr>
        </p:nvSpPr>
        <p:spPr>
          <a:xfrm>
            <a:off x="792138" y="1204125"/>
            <a:ext cx="75597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 Utilizziamo un classificatore che: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it" sz="1500"/>
              <a:t>per ogni singola fetta “spaziale” esegue una </a:t>
            </a:r>
            <a:r>
              <a:rPr lang="it" sz="1500" u="sng"/>
              <a:t>convoluzione sul logaritmo dei segnali</a:t>
            </a:r>
            <a:r>
              <a:rPr lang="it" sz="1500"/>
              <a:t> a tutti i tempi, per ricavare l'informazione dei decadimenti esponenziali pesati in  T</a:t>
            </a:r>
            <a:r>
              <a:rPr lang="it" sz="900"/>
              <a:t>1</a:t>
            </a:r>
            <a:r>
              <a:rPr lang="it" sz="1500"/>
              <a:t> e T</a:t>
            </a:r>
            <a:r>
              <a:rPr lang="it" sz="900"/>
              <a:t>2</a:t>
            </a:r>
            <a:r>
              <a:rPr lang="it" sz="1500"/>
              <a:t>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it" sz="1500"/>
              <a:t>esegue </a:t>
            </a:r>
            <a:r>
              <a:rPr lang="it" sz="1500" u="sng"/>
              <a:t>convoluzioni separate su ogni fetta spaziale</a:t>
            </a:r>
            <a:r>
              <a:rPr lang="it" sz="1500"/>
              <a:t>, riducendo la grandezza delle “immagini” man mano che aumentano i canali;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it" sz="1500"/>
              <a:t>si media sui canali finali di ogni fetta e si concatena l'informazione di tutte le fette;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it" sz="1500"/>
              <a:t>proietta su uno </a:t>
            </a:r>
            <a:r>
              <a:rPr lang="it" sz="1500" u="sng"/>
              <a:t>spazio latente</a:t>
            </a:r>
            <a:r>
              <a:rPr lang="it" sz="1500"/>
              <a:t>, da utilizzare come input per la classificazione.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Il modello quindi non è addestrato a comprimere su uno spazio latente che preservi le informazioni strutturali delle immagini, ma uno spazio latente che ottimizzi le prestazioni di classificazione.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